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6" r:id="rId4"/>
    <p:sldId id="269" r:id="rId5"/>
    <p:sldId id="27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97" autoAdjust="0"/>
  </p:normalViewPr>
  <p:slideViewPr>
    <p:cSldViewPr>
      <p:cViewPr varScale="1">
        <p:scale>
          <a:sx n="98" d="100"/>
          <a:sy n="98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03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39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88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82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14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42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97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99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88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3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69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67544" y="4077072"/>
            <a:ext cx="8064896" cy="2304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design DIVE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와 함께한 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삼성전자의 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안구마우스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프로젝트를 통해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알게된 사실은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대부분의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환자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들이 가장 중요시 여기는 점은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결국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지인 또는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가족과의 커뮤니케이션이라는 것을 알게 되었습니다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l"/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다시 말해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사랑하는 사람들과 대화하고 공감하고 싶은 것입니다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그래서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우리는 보다 쉽고 빠른 의사소통을 통해 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서로 공감할 수 있도록 하는데 역량을 집중하였습니다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1520" y="332656"/>
            <a:ext cx="7848872" cy="2304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-</a:t>
            </a:r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EyeCan</a:t>
            </a:r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프로젝트를 </a:t>
            </a:r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시작으로</a:t>
            </a:r>
            <a:endParaRPr lang="en-US" altLang="ko-K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루게릭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병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환자 뿐만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아니라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일반일을 비롯해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소수의 장애인들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모두가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불편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없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이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소통과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공감이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편하게 사용할 수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있도록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서비스를 디자인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발전시켜왔다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..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962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2592288"/>
          </a:xfrm>
        </p:spPr>
        <p:txBody>
          <a:bodyPr anchor="t">
            <a:noAutofit/>
          </a:bodyPr>
          <a:lstStyle/>
          <a:p>
            <a:pPr algn="l"/>
            <a:r>
              <a:rPr lang="en-US" altLang="ko-KR" sz="36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-</a:t>
            </a:r>
            <a:r>
              <a:rPr lang="ko-KR" altLang="en-US" sz="36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 과연</a:t>
            </a:r>
            <a:r>
              <a:rPr lang="en-US" altLang="ko-KR" sz="36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en-US" altLang="ko-KR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장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애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극복에 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초점을 </a:t>
            </a:r>
            <a:r>
              <a:rPr lang="ko-KR" altLang="en-US" sz="2400" dirty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맞춘 기술 또는 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기능적 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제품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만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으로</a:t>
            </a:r>
            <a:r>
              <a:rPr lang="en-US" altLang="ko-KR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그들의 존엄성을</a:t>
            </a:r>
            <a:r>
              <a:rPr lang="ko-KR" altLang="ko-KR" sz="2400" dirty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어느 </a:t>
            </a:r>
            <a:r>
              <a:rPr lang="ko-KR" altLang="en-US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정도까지 만족시켜줄 수 있을까</a:t>
            </a:r>
            <a:r>
              <a:rPr lang="en-US" altLang="ko-KR" sz="2400" dirty="0" smtClean="0">
                <a:solidFill>
                  <a:srgbClr val="404040"/>
                </a:solidFill>
                <a:latin typeface="Adobe 고딕 Std B" pitchFamily="34" charset="-127"/>
                <a:ea typeface="Adobe 고딕 Std B" pitchFamily="34" charset="-127"/>
              </a:rPr>
              <a:t>?</a:t>
            </a:r>
            <a:endParaRPr lang="ko-KR" altLang="en-US" sz="2400" dirty="0">
              <a:solidFill>
                <a:srgbClr val="40404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6" name="Picture 2" descr="C:\Users\Administrator\Desktop\a6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6751" r="11630" b="5467"/>
          <a:stretch/>
        </p:blipFill>
        <p:spPr bwMode="auto">
          <a:xfrm>
            <a:off x="1237025" y="2768362"/>
            <a:ext cx="2713936" cy="31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1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4848" y="2194152"/>
            <a:ext cx="3254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일반인과 동일하지 않은 부분을 장애라 판단하고</a:t>
            </a:r>
            <a:endParaRPr lang="ko-KR" alt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264848" y="2624390"/>
            <a:ext cx="289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그 장애를 극복하기 위한</a:t>
            </a:r>
            <a:endParaRPr lang="en-US" altLang="ko-KR" sz="1100" dirty="0" smtClean="0"/>
          </a:p>
          <a:p>
            <a:r>
              <a:rPr lang="ko-KR" altLang="en-US" sz="1100" dirty="0" smtClean="0"/>
              <a:t>또는 그 장애를 일반인과 가장 유사하게 하기 위한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자기 중심적</a:t>
            </a:r>
            <a:r>
              <a:rPr lang="en-US" altLang="ko-KR" sz="1100" dirty="0"/>
              <a:t> </a:t>
            </a:r>
            <a:r>
              <a:rPr lang="ko-KR" altLang="en-US" sz="1100" dirty="0" smtClean="0"/>
              <a:t>접근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기술적 접근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264848" y="4899965"/>
            <a:ext cx="2922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그들만의 특출한 감각적 역량을 극대화하여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264848" y="5289625"/>
            <a:ext cx="261618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일반인을 비롯해</a:t>
            </a:r>
            <a:endParaRPr lang="en-US" altLang="ko-KR" sz="1100" dirty="0" smtClean="0"/>
          </a:p>
          <a:p>
            <a:r>
              <a:rPr lang="ko-KR" altLang="en-US" sz="1100" dirty="0" smtClean="0"/>
              <a:t>다양한 소수의 </a:t>
            </a:r>
            <a:r>
              <a:rPr lang="ko-KR" altLang="en-US" sz="1100" dirty="0" smtClean="0"/>
              <a:t>장애인</a:t>
            </a:r>
            <a:r>
              <a:rPr lang="ko-KR" altLang="en-US" sz="1100" dirty="0" smtClean="0"/>
              <a:t>과의</a:t>
            </a:r>
            <a:r>
              <a:rPr lang="ko-KR" altLang="en-US" sz="1100" dirty="0" smtClean="0"/>
              <a:t> 소통</a:t>
            </a:r>
            <a:r>
              <a:rPr lang="ko-KR" altLang="en-US" sz="1100" dirty="0" smtClean="0"/>
              <a:t>을</a:t>
            </a:r>
            <a:endParaRPr lang="en-US" altLang="ko-KR" sz="1100" dirty="0" smtClean="0"/>
          </a:p>
          <a:p>
            <a:r>
              <a:rPr lang="ko-KR" altLang="en-US" sz="1100" dirty="0" smtClean="0"/>
              <a:t>원할하게 </a:t>
            </a:r>
            <a:r>
              <a:rPr lang="ko-KR" altLang="en-US" sz="1100" dirty="0" smtClean="0"/>
              <a:t>할 </a:t>
            </a:r>
            <a:r>
              <a:rPr lang="ko-KR" altLang="en-US" sz="1100" dirty="0" smtClean="0"/>
              <a:t>수 있는 </a:t>
            </a:r>
            <a:endParaRPr lang="en-US" altLang="ko-KR" sz="1100" dirty="0" smtClean="0"/>
          </a:p>
          <a:p>
            <a:endParaRPr lang="en-US" altLang="ko-KR" sz="1100" dirty="0"/>
          </a:p>
          <a:p>
            <a:r>
              <a:rPr lang="ko-KR" altLang="en-US" sz="1100" dirty="0" smtClean="0"/>
              <a:t>공감 커뮤니케이션 툴 제작을 목적으로 한다</a:t>
            </a:r>
            <a:r>
              <a:rPr lang="en-US" altLang="ko-KR" sz="1100" dirty="0" smtClean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 rot="16200000">
            <a:off x="-269873" y="3158306"/>
            <a:ext cx="1440159" cy="397370"/>
          </a:xfrm>
          <a:prstGeom prst="rect">
            <a:avLst/>
          </a:prstGeom>
          <a:solidFill>
            <a:srgbClr val="93CDD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059614" y="1724381"/>
            <a:ext cx="2379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Seed base(</a:t>
            </a:r>
            <a:r>
              <a:rPr lang="ko-KR" altLang="en-US" sz="1400" b="1" dirty="0" smtClean="0"/>
              <a:t>기술과 </a:t>
            </a:r>
            <a:r>
              <a:rPr lang="ko-KR" altLang="en-US" sz="1400" b="1" dirty="0" smtClean="0"/>
              <a:t>성능</a:t>
            </a:r>
            <a:r>
              <a:rPr lang="ko-KR" altLang="en-US" sz="1400" b="1" dirty="0" smtClean="0"/>
              <a:t> </a:t>
            </a:r>
            <a:r>
              <a:rPr lang="ko-KR" altLang="en-US" sz="1400" b="1" dirty="0" smtClean="0"/>
              <a:t>중심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9614" y="4485012"/>
            <a:ext cx="2984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needs base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사용자</a:t>
            </a:r>
            <a:r>
              <a:rPr lang="ko-KR" altLang="en-US" sz="1400" b="1" dirty="0" smtClean="0"/>
              <a:t>주도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맥락과 융합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9512" y="332656"/>
            <a:ext cx="476266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800000"/>
                </a:solidFill>
              </a:rPr>
              <a:t>&gt;</a:t>
            </a:r>
            <a:r>
              <a:rPr lang="ko-KR" altLang="en-US" sz="4000" b="1" dirty="0" smtClean="0">
                <a:solidFill>
                  <a:srgbClr val="800000"/>
                </a:solidFill>
              </a:rPr>
              <a:t>가치에 대한 방향설정</a:t>
            </a:r>
            <a:endParaRPr lang="ko-KR" altLang="en-US" sz="4000" b="1" dirty="0">
              <a:solidFill>
                <a:srgbClr val="8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791580" y="3176970"/>
            <a:ext cx="1440160" cy="360040"/>
            <a:chOff x="611560" y="2276872"/>
            <a:chExt cx="1489821" cy="3724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Isosceles Triangle 8"/>
            <p:cNvSpPr/>
            <p:nvPr/>
          </p:nvSpPr>
          <p:spPr>
            <a:xfrm>
              <a:off x="611560" y="2276872"/>
              <a:ext cx="432048" cy="372455"/>
            </a:xfrm>
            <a:prstGeom prst="triangle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43608" y="2276872"/>
              <a:ext cx="432048" cy="372455"/>
            </a:xfrm>
            <a:prstGeom prst="triangle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475656" y="2276872"/>
              <a:ext cx="432048" cy="372455"/>
            </a:xfrm>
            <a:prstGeom prst="triangle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1907705" y="2276872"/>
              <a:ext cx="193676" cy="372455"/>
            </a:xfrm>
            <a:prstGeom prst="triangle">
              <a:avLst>
                <a:gd name="adj" fmla="val 100000"/>
              </a:avLst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6840249" y="2312878"/>
            <a:ext cx="2016225" cy="504056"/>
            <a:chOff x="611560" y="2276872"/>
            <a:chExt cx="1489821" cy="372455"/>
          </a:xfrm>
          <a:solidFill>
            <a:srgbClr val="93CDDD"/>
          </a:solidFill>
        </p:grpSpPr>
        <p:sp>
          <p:nvSpPr>
            <p:cNvPr id="33" name="Isosceles Triangle 32"/>
            <p:cNvSpPr/>
            <p:nvPr/>
          </p:nvSpPr>
          <p:spPr>
            <a:xfrm>
              <a:off x="611560" y="2276872"/>
              <a:ext cx="432048" cy="372455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1043608" y="2276872"/>
              <a:ext cx="432048" cy="372455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1475656" y="2276872"/>
              <a:ext cx="432048" cy="372455"/>
            </a:xfrm>
            <a:prstGeom prst="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1907705" y="2276872"/>
              <a:ext cx="193676" cy="372455"/>
            </a:xfrm>
            <a:prstGeom prst="triangle">
              <a:avLst>
                <a:gd name="adj" fmla="val 10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16200000">
            <a:off x="6984267" y="2312877"/>
            <a:ext cx="2016225" cy="504056"/>
            <a:chOff x="611560" y="2276872"/>
            <a:chExt cx="1489821" cy="3724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Isosceles Triangle 37"/>
            <p:cNvSpPr/>
            <p:nvPr/>
          </p:nvSpPr>
          <p:spPr>
            <a:xfrm>
              <a:off x="611560" y="2276872"/>
              <a:ext cx="432048" cy="372455"/>
            </a:xfrm>
            <a:prstGeom prst="triangle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043608" y="2276872"/>
              <a:ext cx="432048" cy="372455"/>
            </a:xfrm>
            <a:prstGeom prst="triangle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1475656" y="2276872"/>
              <a:ext cx="432048" cy="372455"/>
            </a:xfrm>
            <a:prstGeom prst="triangle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1907705" y="2276872"/>
              <a:ext cx="193676" cy="372455"/>
            </a:xfrm>
            <a:prstGeom prst="triangle">
              <a:avLst>
                <a:gd name="adj" fmla="val 100000"/>
              </a:avLst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96334" y="4509120"/>
            <a:ext cx="648072" cy="2088232"/>
            <a:chOff x="6804248" y="4653136"/>
            <a:chExt cx="648072" cy="1944216"/>
          </a:xfrm>
        </p:grpSpPr>
        <p:sp>
          <p:nvSpPr>
            <p:cNvPr id="42" name="6-Point Star 41"/>
            <p:cNvSpPr/>
            <p:nvPr/>
          </p:nvSpPr>
          <p:spPr>
            <a:xfrm>
              <a:off x="6804248" y="4653136"/>
              <a:ext cx="648072" cy="648072"/>
            </a:xfrm>
            <a:prstGeom prst="star6">
              <a:avLst/>
            </a:prstGeom>
            <a:solidFill>
              <a:srgbClr val="F2DCDB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6-Point Star 42"/>
            <p:cNvSpPr/>
            <p:nvPr/>
          </p:nvSpPr>
          <p:spPr>
            <a:xfrm>
              <a:off x="6804248" y="5301208"/>
              <a:ext cx="648072" cy="648072"/>
            </a:xfrm>
            <a:prstGeom prst="star6">
              <a:avLst/>
            </a:prstGeom>
            <a:solidFill>
              <a:srgbClr val="F2DCDB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6-Point Star 43"/>
            <p:cNvSpPr/>
            <p:nvPr/>
          </p:nvSpPr>
          <p:spPr>
            <a:xfrm>
              <a:off x="6804248" y="5949280"/>
              <a:ext cx="648072" cy="648072"/>
            </a:xfrm>
            <a:prstGeom prst="star6">
              <a:avLst/>
            </a:prstGeom>
            <a:solidFill>
              <a:srgbClr val="F2DCDB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/>
          <p:cNvCxnSpPr>
            <a:endCxn id="18" idx="1"/>
          </p:cNvCxnSpPr>
          <p:nvPr/>
        </p:nvCxnSpPr>
        <p:spPr>
          <a:xfrm flipV="1">
            <a:off x="2320632" y="1878270"/>
            <a:ext cx="1738982" cy="1190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9" idx="1"/>
          </p:cNvCxnSpPr>
          <p:nvPr/>
        </p:nvCxnSpPr>
        <p:spPr>
          <a:xfrm>
            <a:off x="2320632" y="3068960"/>
            <a:ext cx="1738982" cy="1569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9512" y="4149080"/>
            <a:ext cx="58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일반인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259632" y="4149080"/>
            <a:ext cx="58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장애인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123728" y="2924944"/>
            <a:ext cx="983345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200" smtClean="0">
                <a:solidFill>
                  <a:srgbClr val="800000"/>
                </a:solidFill>
              </a:rPr>
              <a:t>문제해결방법</a:t>
            </a:r>
            <a:endParaRPr lang="en-US" sz="1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9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9512" y="332656"/>
            <a:ext cx="41764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800000"/>
                </a:solidFill>
              </a:rPr>
              <a:t>&gt;</a:t>
            </a:r>
            <a:r>
              <a:rPr lang="ko-KR" altLang="en-US" sz="4000" b="1" dirty="0" smtClean="0">
                <a:solidFill>
                  <a:srgbClr val="800000"/>
                </a:solidFill>
              </a:rPr>
              <a:t>가치를 가시화하기</a:t>
            </a:r>
            <a:endParaRPr lang="ko-KR" altLang="en-US" sz="4000" b="1" dirty="0">
              <a:solidFill>
                <a:srgbClr val="800000"/>
              </a:solidFill>
            </a:endParaRPr>
          </a:p>
        </p:txBody>
      </p:sp>
      <p:pic>
        <p:nvPicPr>
          <p:cNvPr id="92" name="Picture 91" descr="스크린샷 2013-02-18 오후 10.28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2889" b="2270"/>
          <a:stretch/>
        </p:blipFill>
        <p:spPr>
          <a:xfrm>
            <a:off x="6300192" y="2276872"/>
            <a:ext cx="1818121" cy="1243258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6178806" y="1628800"/>
            <a:ext cx="1531188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/>
              <a:t>사용자 중심의 </a:t>
            </a:r>
            <a:endParaRPr lang="en-US" altLang="ko-KR" sz="1400" b="1" dirty="0" smtClean="0"/>
          </a:p>
          <a:p>
            <a:pPr algn="ctr"/>
            <a:r>
              <a:rPr lang="ko-KR" altLang="en-US" sz="1400" b="1" dirty="0" smtClean="0"/>
              <a:t>맥락적 사고 </a:t>
            </a:r>
            <a:r>
              <a:rPr lang="ko-KR" altLang="en-US" sz="1400" b="1" dirty="0"/>
              <a:t>가시화</a:t>
            </a:r>
            <a:endParaRPr lang="en-US" sz="1400" dirty="0"/>
          </a:p>
        </p:txBody>
      </p:sp>
      <p:sp>
        <p:nvSpPr>
          <p:cNvPr id="96" name="Plus 95"/>
          <p:cNvSpPr/>
          <p:nvPr/>
        </p:nvSpPr>
        <p:spPr>
          <a:xfrm>
            <a:off x="4427984" y="2924944"/>
            <a:ext cx="576064" cy="576064"/>
          </a:xfrm>
          <a:prstGeom prst="mathPlus">
            <a:avLst/>
          </a:prstGeom>
          <a:solidFill>
            <a:schemeClr val="accent5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677468" y="1628800"/>
            <a:ext cx="116634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/>
              <a:t>다양한 기술의 </a:t>
            </a:r>
            <a:endParaRPr lang="en-US" altLang="ko-KR" sz="1400" b="1" dirty="0" smtClean="0"/>
          </a:p>
          <a:p>
            <a:pPr algn="ctr"/>
            <a:r>
              <a:rPr lang="ko-KR" altLang="en-US" sz="1400" b="1" dirty="0" smtClean="0"/>
              <a:t>효율적 융합</a:t>
            </a:r>
            <a:endParaRPr lang="ko-KR" alt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7584" y="4869160"/>
            <a:ext cx="943966" cy="720080"/>
            <a:chOff x="755576" y="4221088"/>
            <a:chExt cx="1415949" cy="1080120"/>
          </a:xfrm>
        </p:grpSpPr>
        <p:sp>
          <p:nvSpPr>
            <p:cNvPr id="118" name="제목 1"/>
            <p:cNvSpPr txBox="1">
              <a:spLocks/>
            </p:cNvSpPr>
            <p:nvPr/>
          </p:nvSpPr>
          <p:spPr>
            <a:xfrm>
              <a:off x="820625" y="5098866"/>
              <a:ext cx="1350900" cy="20234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1000" dirty="0" smtClean="0">
                  <a:solidFill>
                    <a:schemeClr val="accent5"/>
                  </a:solidFill>
                  <a:latin typeface="Helvetica LT Std" pitchFamily="34" charset="0"/>
                  <a:ea typeface="Adobe 고딕 Std B" pitchFamily="34" charset="-127"/>
                </a:rPr>
                <a:t>KEYBORD</a:t>
              </a:r>
              <a:endParaRPr lang="ko-KR" altLang="en-US" sz="1000" dirty="0">
                <a:solidFill>
                  <a:schemeClr val="accent5"/>
                </a:solidFill>
                <a:latin typeface="Helvetica LT Std" pitchFamily="34" charset="0"/>
                <a:ea typeface="Adobe 고딕 Std B" pitchFamily="34" charset="-127"/>
              </a:endParaRPr>
            </a:p>
          </p:txBody>
        </p:sp>
        <p:sp>
          <p:nvSpPr>
            <p:cNvPr id="119" name="순서도: 대체 처리 1"/>
            <p:cNvSpPr/>
            <p:nvPr/>
          </p:nvSpPr>
          <p:spPr>
            <a:xfrm>
              <a:off x="755576" y="4221088"/>
              <a:ext cx="1415949" cy="904332"/>
            </a:xfrm>
            <a:prstGeom prst="flowChartAlternate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0" name="순서도: 처리 2"/>
            <p:cNvSpPr/>
            <p:nvPr/>
          </p:nvSpPr>
          <p:spPr>
            <a:xfrm>
              <a:off x="885442" y="4304710"/>
              <a:ext cx="245679" cy="1637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1" name="순서도: 처리 5"/>
            <p:cNvSpPr/>
            <p:nvPr/>
          </p:nvSpPr>
          <p:spPr>
            <a:xfrm>
              <a:off x="1256402" y="4304710"/>
              <a:ext cx="245679" cy="1637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2" name="순서도: 처리 6"/>
            <p:cNvSpPr/>
            <p:nvPr/>
          </p:nvSpPr>
          <p:spPr>
            <a:xfrm>
              <a:off x="1627361" y="4304710"/>
              <a:ext cx="245679" cy="1637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3" name="순서도: 처리 7"/>
            <p:cNvSpPr/>
            <p:nvPr/>
          </p:nvSpPr>
          <p:spPr>
            <a:xfrm>
              <a:off x="885442" y="4574499"/>
              <a:ext cx="245679" cy="1637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4" name="순서도: 처리 8"/>
            <p:cNvSpPr/>
            <p:nvPr/>
          </p:nvSpPr>
          <p:spPr>
            <a:xfrm>
              <a:off x="1256402" y="4574499"/>
              <a:ext cx="245679" cy="1637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5" name="순서도: 처리 9"/>
            <p:cNvSpPr/>
            <p:nvPr/>
          </p:nvSpPr>
          <p:spPr>
            <a:xfrm>
              <a:off x="1627361" y="4574499"/>
              <a:ext cx="245679" cy="1637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6" name="순서도: 처리 10"/>
            <p:cNvSpPr/>
            <p:nvPr/>
          </p:nvSpPr>
          <p:spPr>
            <a:xfrm>
              <a:off x="885442" y="4844288"/>
              <a:ext cx="245679" cy="1637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7" name="순서도: 처리 11"/>
            <p:cNvSpPr/>
            <p:nvPr/>
          </p:nvSpPr>
          <p:spPr>
            <a:xfrm>
              <a:off x="1256402" y="4844288"/>
              <a:ext cx="245679" cy="1637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8" name="순서도: 처리 12"/>
            <p:cNvSpPr/>
            <p:nvPr/>
          </p:nvSpPr>
          <p:spPr>
            <a:xfrm>
              <a:off x="1627361" y="4844288"/>
              <a:ext cx="245679" cy="163786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29" name="순서도: 처리 13"/>
            <p:cNvSpPr/>
            <p:nvPr/>
          </p:nvSpPr>
          <p:spPr>
            <a:xfrm>
              <a:off x="1969184" y="4445995"/>
              <a:ext cx="122840" cy="23203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30" name="타원 4"/>
            <p:cNvSpPr/>
            <p:nvPr/>
          </p:nvSpPr>
          <p:spPr>
            <a:xfrm>
              <a:off x="1969184" y="4769680"/>
              <a:ext cx="119675" cy="119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</p:grpSp>
      <p:pic>
        <p:nvPicPr>
          <p:cNvPr id="131" name="Picture 2" descr="C:\Users\Administrator\Desktop\3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648072" cy="8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Group 131"/>
          <p:cNvGrpSpPr/>
          <p:nvPr/>
        </p:nvGrpSpPr>
        <p:grpSpPr>
          <a:xfrm>
            <a:off x="1100973" y="2204865"/>
            <a:ext cx="1526811" cy="654916"/>
            <a:chOff x="1113216" y="2405403"/>
            <a:chExt cx="1852657" cy="794685"/>
          </a:xfrm>
        </p:grpSpPr>
        <p:sp>
          <p:nvSpPr>
            <p:cNvPr id="133" name="순서도: 수행의 시작/종료 17"/>
            <p:cNvSpPr/>
            <p:nvPr/>
          </p:nvSpPr>
          <p:spPr>
            <a:xfrm rot="1594058">
              <a:off x="1113216" y="2682382"/>
              <a:ext cx="1066275" cy="460473"/>
            </a:xfrm>
            <a:prstGeom prst="flowChartTermina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34" name="타원 20"/>
            <p:cNvSpPr/>
            <p:nvPr/>
          </p:nvSpPr>
          <p:spPr>
            <a:xfrm>
              <a:off x="1208372" y="2627193"/>
              <a:ext cx="306075" cy="30607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35" name="타원 21"/>
            <p:cNvSpPr/>
            <p:nvPr/>
          </p:nvSpPr>
          <p:spPr>
            <a:xfrm>
              <a:off x="1763688" y="2894013"/>
              <a:ext cx="306075" cy="3060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36" name="제목 1"/>
            <p:cNvSpPr txBox="1">
              <a:spLocks/>
            </p:cNvSpPr>
            <p:nvPr/>
          </p:nvSpPr>
          <p:spPr>
            <a:xfrm>
              <a:off x="1895480" y="2405403"/>
              <a:ext cx="1070393" cy="2563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200" b="1" dirty="0" smtClean="0">
                  <a:solidFill>
                    <a:schemeClr val="accent5"/>
                  </a:solidFill>
                  <a:latin typeface="+mj-ea"/>
                </a:rPr>
                <a:t>근육센</a:t>
              </a:r>
              <a:r>
                <a:rPr lang="ko-KR" altLang="en-US" sz="1200" b="1" dirty="0">
                  <a:solidFill>
                    <a:schemeClr val="accent5"/>
                  </a:solidFill>
                  <a:latin typeface="+mj-ea"/>
                </a:rPr>
                <a:t>서</a:t>
              </a:r>
            </a:p>
          </p:txBody>
        </p:sp>
      </p:grpSp>
      <p:sp>
        <p:nvSpPr>
          <p:cNvPr id="137" name="Rounded Rectangle 136"/>
          <p:cNvSpPr/>
          <p:nvPr/>
        </p:nvSpPr>
        <p:spPr>
          <a:xfrm>
            <a:off x="5580112" y="2204864"/>
            <a:ext cx="2664296" cy="3744416"/>
          </a:xfrm>
          <a:prstGeom prst="round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585642" y="2204864"/>
            <a:ext cx="3266278" cy="374441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11560" y="2492899"/>
            <a:ext cx="4853640" cy="3353779"/>
            <a:chOff x="2315460" y="-1187249"/>
            <a:chExt cx="6895676" cy="4764794"/>
          </a:xfrm>
        </p:grpSpPr>
        <p:sp>
          <p:nvSpPr>
            <p:cNvPr id="139" name="제목 1"/>
            <p:cNvSpPr txBox="1">
              <a:spLocks/>
            </p:cNvSpPr>
            <p:nvPr/>
          </p:nvSpPr>
          <p:spPr>
            <a:xfrm>
              <a:off x="4094019" y="550961"/>
              <a:ext cx="1041972" cy="9361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79646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2000" dirty="0" smtClean="0">
                  <a:solidFill>
                    <a:srgbClr val="4BACC6"/>
                  </a:solidFill>
                  <a:latin typeface="나눔명조" pitchFamily="18" charset="-127"/>
                  <a:ea typeface="나눔명조" pitchFamily="18" charset="-127"/>
                </a:rPr>
                <a:t>융합</a:t>
              </a:r>
              <a:endParaRPr lang="ko-KR" altLang="en-US" sz="2000" dirty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41" name="제목 1"/>
            <p:cNvSpPr txBox="1">
              <a:spLocks/>
            </p:cNvSpPr>
            <p:nvPr/>
          </p:nvSpPr>
          <p:spPr>
            <a:xfrm>
              <a:off x="2315460" y="902285"/>
              <a:ext cx="1227641" cy="46805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800" dirty="0" smtClean="0">
                  <a:solidFill>
                    <a:srgbClr val="4BACC6"/>
                  </a:solidFill>
                  <a:latin typeface="나눔명조" pitchFamily="18" charset="-127"/>
                  <a:ea typeface="나눔명조" pitchFamily="18" charset="-127"/>
                </a:rPr>
                <a:t>디자인</a:t>
              </a:r>
              <a:endParaRPr lang="ko-KR" altLang="en-US" sz="1800" dirty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42" name="제목 1"/>
            <p:cNvSpPr txBox="1">
              <a:spLocks/>
            </p:cNvSpPr>
            <p:nvPr/>
          </p:nvSpPr>
          <p:spPr>
            <a:xfrm>
              <a:off x="7021416" y="288460"/>
              <a:ext cx="2189720" cy="46805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600" dirty="0" smtClean="0">
                  <a:solidFill>
                    <a:srgbClr val="4BACC6"/>
                  </a:solidFill>
                  <a:latin typeface="나눔명조" pitchFamily="18" charset="-127"/>
                  <a:ea typeface="나눔명조" pitchFamily="18" charset="-127"/>
                </a:rPr>
                <a:t>의료테크놀로지</a:t>
              </a:r>
              <a:endParaRPr lang="ko-KR" altLang="en-US" sz="1600" dirty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43" name="제목 1"/>
            <p:cNvSpPr txBox="1">
              <a:spLocks/>
            </p:cNvSpPr>
            <p:nvPr/>
          </p:nvSpPr>
          <p:spPr>
            <a:xfrm>
              <a:off x="4873045" y="3109494"/>
              <a:ext cx="1221364" cy="46805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600" dirty="0" smtClean="0">
                  <a:solidFill>
                    <a:srgbClr val="4BACC6"/>
                  </a:solidFill>
                  <a:latin typeface="나눔명조" pitchFamily="18" charset="-127"/>
                  <a:ea typeface="나눔명조" pitchFamily="18" charset="-127"/>
                </a:rPr>
                <a:t>공학</a:t>
              </a:r>
              <a:endParaRPr lang="ko-KR" altLang="en-US" sz="1600" dirty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44" name="제목 1"/>
            <p:cNvSpPr txBox="1">
              <a:spLocks/>
            </p:cNvSpPr>
            <p:nvPr/>
          </p:nvSpPr>
          <p:spPr>
            <a:xfrm>
              <a:off x="5240908" y="-982642"/>
              <a:ext cx="1473596" cy="46805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600" dirty="0" smtClean="0">
                  <a:solidFill>
                    <a:srgbClr val="4BACC6"/>
                  </a:solidFill>
                  <a:latin typeface="나눔명조" pitchFamily="18" charset="-127"/>
                  <a:ea typeface="나눔명조" pitchFamily="18" charset="-127"/>
                </a:rPr>
                <a:t>기계</a:t>
              </a:r>
              <a:endParaRPr lang="ko-KR" altLang="en-US" sz="1600" dirty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45" name="제목 1"/>
            <p:cNvSpPr txBox="1">
              <a:spLocks/>
            </p:cNvSpPr>
            <p:nvPr/>
          </p:nvSpPr>
          <p:spPr>
            <a:xfrm>
              <a:off x="5589169" y="2291067"/>
              <a:ext cx="1094860" cy="38032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600" dirty="0" smtClean="0">
                  <a:solidFill>
                    <a:srgbClr val="4BACC6"/>
                  </a:solidFill>
                  <a:latin typeface="나눔명조" pitchFamily="18" charset="-127"/>
                  <a:ea typeface="나눔명조" pitchFamily="18" charset="-127"/>
                </a:rPr>
                <a:t>자동화</a:t>
              </a:r>
              <a:endParaRPr lang="ko-KR" altLang="en-US" sz="1600" dirty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46" name="제목 1"/>
            <p:cNvSpPr txBox="1">
              <a:spLocks/>
            </p:cNvSpPr>
            <p:nvPr/>
          </p:nvSpPr>
          <p:spPr>
            <a:xfrm>
              <a:off x="2652848" y="-61911"/>
              <a:ext cx="1094860" cy="46805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600" dirty="0" smtClean="0">
                  <a:solidFill>
                    <a:srgbClr val="4BACC6"/>
                  </a:solidFill>
                  <a:latin typeface="나눔명조" pitchFamily="18" charset="-127"/>
                  <a:ea typeface="나눔명조" pitchFamily="18" charset="-127"/>
                </a:rPr>
                <a:t>서비스</a:t>
              </a:r>
              <a:endParaRPr lang="ko-KR" altLang="en-US" sz="1600" dirty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cxnSp>
          <p:nvCxnSpPr>
            <p:cNvPr id="147" name="직선 연결선 35"/>
            <p:cNvCxnSpPr>
              <a:endCxn id="139" idx="1"/>
            </p:cNvCxnSpPr>
            <p:nvPr/>
          </p:nvCxnSpPr>
          <p:spPr>
            <a:xfrm flipV="1">
              <a:off x="3338494" y="1019014"/>
              <a:ext cx="755525" cy="146715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직선 연결선 44"/>
            <p:cNvCxnSpPr>
              <a:stCxn id="146" idx="2"/>
              <a:endCxn id="139" idx="1"/>
            </p:cNvCxnSpPr>
            <p:nvPr/>
          </p:nvCxnSpPr>
          <p:spPr>
            <a:xfrm>
              <a:off x="3200278" y="406140"/>
              <a:ext cx="893741" cy="612874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연결선 46"/>
            <p:cNvCxnSpPr>
              <a:stCxn id="139" idx="0"/>
              <a:endCxn id="144" idx="1"/>
            </p:cNvCxnSpPr>
            <p:nvPr/>
          </p:nvCxnSpPr>
          <p:spPr>
            <a:xfrm flipV="1">
              <a:off x="4615005" y="-748616"/>
              <a:ext cx="625904" cy="1299578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직선 연결선 48"/>
            <p:cNvCxnSpPr>
              <a:stCxn id="139" idx="2"/>
              <a:endCxn id="143" idx="1"/>
            </p:cNvCxnSpPr>
            <p:nvPr/>
          </p:nvCxnSpPr>
          <p:spPr>
            <a:xfrm>
              <a:off x="4615005" y="1487064"/>
              <a:ext cx="258040" cy="1856455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연결선 50"/>
            <p:cNvCxnSpPr>
              <a:stCxn id="139" idx="3"/>
              <a:endCxn id="131" idx="1"/>
            </p:cNvCxnSpPr>
            <p:nvPr/>
          </p:nvCxnSpPr>
          <p:spPr>
            <a:xfrm flipV="1">
              <a:off x="5135991" y="411860"/>
              <a:ext cx="657785" cy="607154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52"/>
            <p:cNvCxnSpPr>
              <a:stCxn id="139" idx="2"/>
              <a:endCxn id="145" idx="1"/>
            </p:cNvCxnSpPr>
            <p:nvPr/>
          </p:nvCxnSpPr>
          <p:spPr>
            <a:xfrm>
              <a:off x="4615005" y="1487065"/>
              <a:ext cx="974164" cy="994163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52"/>
            <p:cNvCxnSpPr>
              <a:stCxn id="119" idx="0"/>
              <a:endCxn id="139" idx="2"/>
            </p:cNvCxnSpPr>
            <p:nvPr/>
          </p:nvCxnSpPr>
          <p:spPr>
            <a:xfrm flipV="1">
              <a:off x="3292927" y="1487065"/>
              <a:ext cx="1322078" cy="701698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직선 연결선 46"/>
            <p:cNvCxnSpPr>
              <a:stCxn id="139" idx="0"/>
            </p:cNvCxnSpPr>
            <p:nvPr/>
          </p:nvCxnSpPr>
          <p:spPr>
            <a:xfrm flipH="1" flipV="1">
              <a:off x="4463831" y="-1187249"/>
              <a:ext cx="151173" cy="1738210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8" name="Picture 177" descr="스크린샷 2013-02-18 오후 11.27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88" y="3888432"/>
            <a:ext cx="1599634" cy="1916832"/>
          </a:xfrm>
          <a:prstGeom prst="rect">
            <a:avLst/>
          </a:prstGeom>
        </p:spPr>
      </p:pic>
      <p:pic>
        <p:nvPicPr>
          <p:cNvPr id="179" name="Picture 178" descr="스크린샷 2013-02-18 오후 10.29.0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7565"/>
          <a:stretch/>
        </p:blipFill>
        <p:spPr>
          <a:xfrm>
            <a:off x="5652120" y="3352090"/>
            <a:ext cx="1368792" cy="11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72200" y="1628800"/>
            <a:ext cx="101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/>
              <a:t>Platform</a:t>
            </a:r>
            <a:endParaRPr lang="ko-KR" alt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9512" y="332656"/>
            <a:ext cx="387523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800000"/>
                </a:solidFill>
              </a:rPr>
              <a:t>&gt;</a:t>
            </a:r>
            <a:r>
              <a:rPr lang="ko-KR" altLang="en-US" sz="4000" b="1" dirty="0" smtClean="0">
                <a:solidFill>
                  <a:srgbClr val="800000"/>
                </a:solidFill>
              </a:rPr>
              <a:t>가능성 및 확장성</a:t>
            </a:r>
            <a:endParaRPr lang="ko-KR" altLang="en-US" sz="4000" b="1" dirty="0">
              <a:solidFill>
                <a:srgbClr val="8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3608" y="1628800"/>
            <a:ext cx="2089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UX , </a:t>
            </a:r>
            <a:r>
              <a:rPr lang="en-US" altLang="ko-KR" sz="1600" b="1" dirty="0"/>
              <a:t>S</a:t>
            </a:r>
            <a:r>
              <a:rPr lang="en-US" altLang="ko-KR" sz="1600" b="1" dirty="0" smtClean="0"/>
              <a:t>ervice design</a:t>
            </a:r>
            <a:endParaRPr lang="ko-KR" altLang="en-US" sz="1600" b="1" dirty="0"/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820625" y="5098866"/>
            <a:ext cx="1350900" cy="202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200" dirty="0" smtClean="0">
                <a:solidFill>
                  <a:schemeClr val="accent5"/>
                </a:solidFill>
                <a:latin typeface="Helvetica LT Std" pitchFamily="34" charset="0"/>
                <a:ea typeface="Adobe 고딕 Std B" pitchFamily="34" charset="-127"/>
              </a:rPr>
              <a:t>KEYBORD</a:t>
            </a:r>
            <a:endParaRPr lang="ko-KR" altLang="en-US" sz="1200" dirty="0">
              <a:solidFill>
                <a:schemeClr val="accent5"/>
              </a:solidFill>
              <a:latin typeface="Helvetica LT Std" pitchFamily="34" charset="0"/>
              <a:ea typeface="Adobe 고딕 Std B" pitchFamily="34" charset="-127"/>
            </a:endParaRPr>
          </a:p>
        </p:txBody>
      </p:sp>
      <p:sp>
        <p:nvSpPr>
          <p:cNvPr id="50" name="순서도: 대체 처리 1"/>
          <p:cNvSpPr/>
          <p:nvPr/>
        </p:nvSpPr>
        <p:spPr>
          <a:xfrm>
            <a:off x="755576" y="4221088"/>
            <a:ext cx="1415949" cy="904332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1" name="순서도: 처리 2"/>
          <p:cNvSpPr/>
          <p:nvPr/>
        </p:nvSpPr>
        <p:spPr>
          <a:xfrm>
            <a:off x="885442" y="4304710"/>
            <a:ext cx="245679" cy="16378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2" name="순서도: 처리 5"/>
          <p:cNvSpPr/>
          <p:nvPr/>
        </p:nvSpPr>
        <p:spPr>
          <a:xfrm>
            <a:off x="1256402" y="4304710"/>
            <a:ext cx="245679" cy="16378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6" name="순서도: 처리 6"/>
          <p:cNvSpPr/>
          <p:nvPr/>
        </p:nvSpPr>
        <p:spPr>
          <a:xfrm>
            <a:off x="1627361" y="4304710"/>
            <a:ext cx="245679" cy="16378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7" name="순서도: 처리 7"/>
          <p:cNvSpPr/>
          <p:nvPr/>
        </p:nvSpPr>
        <p:spPr>
          <a:xfrm>
            <a:off x="885442" y="4574499"/>
            <a:ext cx="245679" cy="16378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8" name="순서도: 처리 8"/>
          <p:cNvSpPr/>
          <p:nvPr/>
        </p:nvSpPr>
        <p:spPr>
          <a:xfrm>
            <a:off x="1256402" y="4574499"/>
            <a:ext cx="245679" cy="16378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9" name="순서도: 처리 9"/>
          <p:cNvSpPr/>
          <p:nvPr/>
        </p:nvSpPr>
        <p:spPr>
          <a:xfrm>
            <a:off x="1627361" y="4574499"/>
            <a:ext cx="245679" cy="16378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60" name="순서도: 처리 10"/>
          <p:cNvSpPr/>
          <p:nvPr/>
        </p:nvSpPr>
        <p:spPr>
          <a:xfrm>
            <a:off x="885442" y="4844288"/>
            <a:ext cx="245679" cy="16378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61" name="순서도: 처리 11"/>
          <p:cNvSpPr/>
          <p:nvPr/>
        </p:nvSpPr>
        <p:spPr>
          <a:xfrm>
            <a:off x="1256402" y="4844288"/>
            <a:ext cx="245679" cy="16378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62" name="순서도: 처리 12"/>
          <p:cNvSpPr/>
          <p:nvPr/>
        </p:nvSpPr>
        <p:spPr>
          <a:xfrm>
            <a:off x="1627361" y="4844288"/>
            <a:ext cx="245679" cy="16378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63" name="순서도: 처리 13"/>
          <p:cNvSpPr/>
          <p:nvPr/>
        </p:nvSpPr>
        <p:spPr>
          <a:xfrm>
            <a:off x="1969184" y="4445995"/>
            <a:ext cx="122840" cy="2320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64" name="타원 4"/>
          <p:cNvSpPr/>
          <p:nvPr/>
        </p:nvSpPr>
        <p:spPr>
          <a:xfrm>
            <a:off x="1969184" y="4769680"/>
            <a:ext cx="119675" cy="119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5" name="Picture 2" descr="C:\Users\Administrator\Desktop\3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00" y="3645024"/>
            <a:ext cx="10358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259632" y="2708920"/>
            <a:ext cx="1368152" cy="1101007"/>
            <a:chOff x="1043608" y="2627193"/>
            <a:chExt cx="1135883" cy="914091"/>
          </a:xfrm>
        </p:grpSpPr>
        <p:sp>
          <p:nvSpPr>
            <p:cNvPr id="66" name="순서도: 수행의 시작/종료 17"/>
            <p:cNvSpPr/>
            <p:nvPr/>
          </p:nvSpPr>
          <p:spPr>
            <a:xfrm rot="1594058">
              <a:off x="1113216" y="2682382"/>
              <a:ext cx="1066275" cy="460473"/>
            </a:xfrm>
            <a:prstGeom prst="flowChartTermina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7" name="타원 20"/>
            <p:cNvSpPr/>
            <p:nvPr/>
          </p:nvSpPr>
          <p:spPr>
            <a:xfrm>
              <a:off x="1208372" y="2627193"/>
              <a:ext cx="306075" cy="30607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8" name="타원 21"/>
            <p:cNvSpPr/>
            <p:nvPr/>
          </p:nvSpPr>
          <p:spPr>
            <a:xfrm>
              <a:off x="1763688" y="2894013"/>
              <a:ext cx="306075" cy="3060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69" name="제목 1"/>
            <p:cNvSpPr txBox="1">
              <a:spLocks/>
            </p:cNvSpPr>
            <p:nvPr/>
          </p:nvSpPr>
          <p:spPr>
            <a:xfrm>
              <a:off x="1043608" y="3284984"/>
              <a:ext cx="1070392" cy="2563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1400" b="1" dirty="0" smtClean="0">
                  <a:solidFill>
                    <a:schemeClr val="accent5"/>
                  </a:solidFill>
                  <a:latin typeface="+mj-ea"/>
                </a:rPr>
                <a:t>근육센</a:t>
              </a:r>
              <a:r>
                <a:rPr lang="ko-KR" altLang="en-US" sz="1400" b="1" dirty="0">
                  <a:solidFill>
                    <a:schemeClr val="accent5"/>
                  </a:solidFill>
                  <a:latin typeface="+mj-ea"/>
                </a:rPr>
                <a:t>서</a:t>
              </a: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314984" y="2204864"/>
            <a:ext cx="3680952" cy="3744416"/>
          </a:xfrm>
          <a:prstGeom prst="roundRect">
            <a:avLst>
              <a:gd name="adj" fmla="val 50000"/>
            </a:avLst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3968" y="3717032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accent5"/>
                </a:solidFill>
              </a:rPr>
              <a:t>&amp;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pic>
        <p:nvPicPr>
          <p:cNvPr id="14" name="Picture 13" descr="ur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73266"/>
            <a:ext cx="1294497" cy="1279870"/>
          </a:xfrm>
          <a:prstGeom prst="rect">
            <a:avLst/>
          </a:prstGeom>
        </p:spPr>
      </p:pic>
      <p:sp>
        <p:nvSpPr>
          <p:cNvPr id="77" name="제목 1"/>
          <p:cNvSpPr txBox="1">
            <a:spLocks/>
          </p:cNvSpPr>
          <p:nvPr/>
        </p:nvSpPr>
        <p:spPr>
          <a:xfrm>
            <a:off x="5292080" y="2869210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Life style </a:t>
            </a:r>
          </a:p>
          <a:p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coordinator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16" name="Picture 15" descr="03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13981" r="15116" b="14785"/>
          <a:stretch/>
        </p:blipFill>
        <p:spPr>
          <a:xfrm>
            <a:off x="7020272" y="2564904"/>
            <a:ext cx="1448187" cy="1302946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5067512" y="2204864"/>
            <a:ext cx="3680952" cy="374441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url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93096"/>
            <a:ext cx="1543893" cy="970171"/>
          </a:xfrm>
          <a:prstGeom prst="rect">
            <a:avLst/>
          </a:prstGeom>
        </p:spPr>
      </p:pic>
      <p:sp>
        <p:nvSpPr>
          <p:cNvPr id="81" name="제목 1"/>
          <p:cNvSpPr txBox="1">
            <a:spLocks/>
          </p:cNvSpPr>
          <p:nvPr/>
        </p:nvSpPr>
        <p:spPr>
          <a:xfrm>
            <a:off x="6588224" y="5229200"/>
            <a:ext cx="1584176" cy="28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 smtClean="0">
                <a:solidFill>
                  <a:srgbClr val="E46C0A"/>
                </a:solidFill>
                <a:latin typeface="+mj-ea"/>
              </a:rPr>
              <a:t>AD(PPL,</a:t>
            </a:r>
            <a:r>
              <a:rPr lang="ko-KR" altLang="ko-KR" sz="1400" dirty="0">
                <a:solidFill>
                  <a:srgbClr val="E46C0A"/>
                </a:solidFill>
                <a:latin typeface="+mj-ea"/>
              </a:rPr>
              <a:t> </a:t>
            </a:r>
            <a:r>
              <a:rPr lang="ko-KR" altLang="en-US" sz="1400" dirty="0" smtClean="0">
                <a:solidFill>
                  <a:srgbClr val="E46C0A"/>
                </a:solidFill>
                <a:latin typeface="+mj-ea"/>
              </a:rPr>
              <a:t>맞춤형</a:t>
            </a:r>
            <a:r>
              <a:rPr lang="en-US" altLang="ko-KR" sz="1400" dirty="0" smtClean="0">
                <a:solidFill>
                  <a:srgbClr val="E46C0A"/>
                </a:solidFill>
                <a:latin typeface="+mj-ea"/>
              </a:rPr>
              <a:t>)</a:t>
            </a:r>
            <a:endParaRPr lang="ko-KR" altLang="en-US" sz="1400" dirty="0">
              <a:solidFill>
                <a:srgbClr val="E46C0A"/>
              </a:solidFill>
              <a:latin typeface="+mj-ea"/>
            </a:endParaRPr>
          </a:p>
        </p:txBody>
      </p:sp>
      <p:sp>
        <p:nvSpPr>
          <p:cNvPr id="84" name="제목 1"/>
          <p:cNvSpPr txBox="1">
            <a:spLocks/>
          </p:cNvSpPr>
          <p:nvPr/>
        </p:nvSpPr>
        <p:spPr>
          <a:xfrm>
            <a:off x="680682" y="6201308"/>
            <a:ext cx="8427822" cy="4680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Idea      </a:t>
            </a:r>
            <a:r>
              <a:rPr lang="en-US" altLang="ko-KR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기술    </a:t>
            </a:r>
            <a:r>
              <a:rPr lang="en-US" altLang="ko-KR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  </a:t>
            </a:r>
            <a:r>
              <a:rPr lang="ko-KR" altLang="en-US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융합   </a:t>
            </a:r>
            <a:r>
              <a:rPr lang="en-US" altLang="ko-KR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   </a:t>
            </a:r>
            <a:r>
              <a:rPr lang="ko-KR" altLang="en-US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컨텐츠  </a:t>
            </a:r>
            <a:r>
              <a:rPr lang="en-US" altLang="ko-KR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    </a:t>
            </a:r>
            <a:r>
              <a:rPr lang="en-US" altLang="ko-KR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Life Style</a:t>
            </a:r>
            <a:r>
              <a:rPr lang="ko-KR" altLang="en-US" sz="2800" dirty="0" smtClean="0">
                <a:solidFill>
                  <a:srgbClr val="4BACC6"/>
                </a:solidFill>
                <a:latin typeface="나눔명조" pitchFamily="18" charset="-127"/>
                <a:ea typeface="나눔명조" pitchFamily="18" charset="-127"/>
              </a:rPr>
              <a:t>       </a:t>
            </a:r>
            <a:endParaRPr lang="ko-KR" altLang="en-US" sz="2800" dirty="0">
              <a:solidFill>
                <a:srgbClr val="4BACC6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cxnSp>
        <p:nvCxnSpPr>
          <p:cNvPr id="85" name="직선 화살표 연결선 23"/>
          <p:cNvCxnSpPr/>
          <p:nvPr/>
        </p:nvCxnSpPr>
        <p:spPr>
          <a:xfrm>
            <a:off x="1609113" y="6473512"/>
            <a:ext cx="396517" cy="0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36"/>
          <p:cNvCxnSpPr/>
          <p:nvPr/>
        </p:nvCxnSpPr>
        <p:spPr>
          <a:xfrm>
            <a:off x="3032968" y="6473512"/>
            <a:ext cx="396517" cy="0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37"/>
          <p:cNvCxnSpPr/>
          <p:nvPr/>
        </p:nvCxnSpPr>
        <p:spPr>
          <a:xfrm>
            <a:off x="4453902" y="6473512"/>
            <a:ext cx="396517" cy="0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38"/>
          <p:cNvCxnSpPr/>
          <p:nvPr/>
        </p:nvCxnSpPr>
        <p:spPr>
          <a:xfrm>
            <a:off x="6191707" y="6473512"/>
            <a:ext cx="396517" cy="0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8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196</Words>
  <Application>Microsoft Macintosh PowerPoint</Application>
  <PresentationFormat>On-screen Show (4:3)</PresentationFormat>
  <Paragraphs>58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테마</vt:lpstr>
      <vt:lpstr>PowerPoint Presentation</vt:lpstr>
      <vt:lpstr>- 과연,  장애 극복에 초점을 맞춘 기술 또는 기능적 제품만으로 그들의 존엄성을 어느 정도까지 만족시켜줄 수 있을까?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찬수 변</cp:lastModifiedBy>
  <cp:revision>49</cp:revision>
  <dcterms:created xsi:type="dcterms:W3CDTF">2013-02-17T09:13:49Z</dcterms:created>
  <dcterms:modified xsi:type="dcterms:W3CDTF">2013-02-18T14:30:44Z</dcterms:modified>
</cp:coreProperties>
</file>