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03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3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39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588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82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14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842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97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99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88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3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F951-3DD9-48F3-AC90-B6B9C22259BC}" type="datetimeFigureOut">
              <a:rPr lang="ko-KR" altLang="en-US" smtClean="0"/>
              <a:t>13. 2. 18.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3D40-924D-420C-8F9A-302E04B72D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69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5616" y="404664"/>
            <a:ext cx="8726370" cy="1512168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3200" dirty="0" err="1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루게릭병을</a:t>
            </a:r>
            <a:r>
              <a:rPr lang="ko-KR" altLang="en-US" sz="32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아시나요</a:t>
            </a:r>
            <a:r>
              <a:rPr lang="en-US" altLang="ko-KR" sz="32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r>
              <a:rPr lang="en-US" altLang="ko-KR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운동신경세포만 선택적으로 사멸하는 질환</a:t>
            </a:r>
            <a:r>
              <a:rPr lang="en-US" altLang="ko-KR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증상은 서서히 진행되는 사지의 위약 및 위축으로 시작하고</a:t>
            </a:r>
            <a:r>
              <a:rPr lang="en-US" altLang="ko-KR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br>
              <a:rPr lang="en-US" altLang="ko-KR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병이 진행되면서 결국 호흡근 마비로 수년 내에 사망에 이르게 되는 치명적인 질환</a:t>
            </a:r>
            <a:r>
              <a:rPr lang="en-US" altLang="ko-KR" sz="1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.</a:t>
            </a:r>
            <a:endParaRPr lang="ko-KR" altLang="en-US" sz="18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098" name="Picture 2" descr="C:\Users\Administrator\Desktop\movie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41" y="4724856"/>
            <a:ext cx="1195162" cy="172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esktop\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67" y="4732605"/>
            <a:ext cx="2326566" cy="17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esktop\untitl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58" y="4724856"/>
            <a:ext cx="1118360" cy="17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273205" y="2238840"/>
            <a:ext cx="1876265" cy="187626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575580" y="2548644"/>
            <a:ext cx="349763" cy="3497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지연 5"/>
          <p:cNvSpPr/>
          <p:nvPr/>
        </p:nvSpPr>
        <p:spPr>
          <a:xfrm rot="16200000">
            <a:off x="500530" y="2951215"/>
            <a:ext cx="499864" cy="458341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990943" y="2958920"/>
            <a:ext cx="1474564" cy="126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10</a:t>
            </a:r>
            <a:r>
              <a:rPr lang="ko-KR" altLang="en-US" sz="2000" dirty="0" err="1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만명당</a:t>
            </a:r>
            <a:endParaRPr lang="en-US" altLang="ko-KR" sz="2000" dirty="0" smtClean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en-US" altLang="ko-KR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1~2</a:t>
            </a:r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명</a:t>
            </a:r>
            <a:endParaRPr lang="en-US" altLang="ko-KR" sz="2000" dirty="0" smtClean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발</a:t>
            </a:r>
            <a:r>
              <a:rPr lang="ko-KR" altLang="en-US" sz="20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병</a:t>
            </a:r>
            <a:endParaRPr lang="ko-KR" altLang="en-US" sz="12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2465507" y="2238840"/>
            <a:ext cx="1876265" cy="187626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2533458" y="2886912"/>
            <a:ext cx="1804257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50</a:t>
            </a:r>
            <a:r>
              <a:rPr lang="ko-KR" altLang="en-US" sz="2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대 후반부터 발병증가</a:t>
            </a:r>
            <a:endParaRPr lang="ko-KR" altLang="en-US" sz="12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716016" y="2238840"/>
            <a:ext cx="1876265" cy="187626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4769763" y="2598880"/>
            <a:ext cx="1804257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4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男 </a:t>
            </a:r>
            <a:r>
              <a:rPr lang="en-US" altLang="ko-KR" sz="4000" dirty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&gt;</a:t>
            </a:r>
            <a:r>
              <a:rPr lang="ko-KR" altLang="en-US" sz="40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 女</a:t>
            </a:r>
            <a:endParaRPr lang="en-US" altLang="ko-KR" sz="4000" dirty="0" smtClean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en-US" altLang="ko-KR" sz="28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1.4~2.5</a:t>
            </a:r>
            <a:r>
              <a:rPr lang="ko-KR" altLang="en-US" sz="28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배</a:t>
            </a:r>
            <a:endParaRPr lang="ko-KR" altLang="en-US" sz="40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50092" y="6427238"/>
            <a:ext cx="1166107" cy="30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 smtClean="0">
                <a:latin typeface="+mj-ea"/>
              </a:rPr>
              <a:t>박승일 코치</a:t>
            </a:r>
            <a:endParaRPr lang="ko-KR" altLang="en-US" sz="1100" dirty="0">
              <a:latin typeface="+mj-ea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522967" y="6431741"/>
            <a:ext cx="2326566" cy="30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 err="1" smtClean="0">
                <a:latin typeface="+mj-ea"/>
              </a:rPr>
              <a:t>뉴욕약키즈</a:t>
            </a:r>
            <a:r>
              <a:rPr lang="ko-KR" altLang="en-US" sz="1100" dirty="0" smtClean="0">
                <a:latin typeface="+mj-ea"/>
              </a:rPr>
              <a:t> </a:t>
            </a:r>
            <a:r>
              <a:rPr lang="en-US" altLang="ko-KR" sz="1100" dirty="0" smtClean="0">
                <a:latin typeface="+mj-ea"/>
              </a:rPr>
              <a:t>4</a:t>
            </a:r>
            <a:r>
              <a:rPr lang="ko-KR" altLang="en-US" sz="1100" dirty="0" err="1" smtClean="0">
                <a:latin typeface="+mj-ea"/>
              </a:rPr>
              <a:t>번타자</a:t>
            </a:r>
            <a:r>
              <a:rPr lang="ko-KR" altLang="en-US" sz="1100" dirty="0" smtClean="0">
                <a:latin typeface="+mj-ea"/>
              </a:rPr>
              <a:t> </a:t>
            </a:r>
            <a:r>
              <a:rPr lang="ko-KR" altLang="en-US" sz="1100" dirty="0" err="1" smtClean="0">
                <a:latin typeface="+mj-ea"/>
              </a:rPr>
              <a:t>루게릭</a:t>
            </a:r>
            <a:endParaRPr lang="ko-KR" altLang="en-US" sz="1100" dirty="0">
              <a:latin typeface="+mj-ea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7002011" y="2238840"/>
            <a:ext cx="1876265" cy="187626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6930003" y="2742896"/>
            <a:ext cx="1962477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4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우리나라 </a:t>
            </a:r>
            <a:r>
              <a:rPr lang="en-US" altLang="ko-KR" sz="24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1500</a:t>
            </a:r>
            <a:r>
              <a:rPr lang="ko-KR" altLang="en-US" sz="24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명 환자</a:t>
            </a:r>
            <a:endParaRPr lang="ko-KR" altLang="en-US" sz="24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4101" name="Picture 5" descr="C:\Users\Administrator\Desktop\23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33" y="4732605"/>
            <a:ext cx="1369450" cy="17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제목 1"/>
          <p:cNvSpPr txBox="1">
            <a:spLocks/>
          </p:cNvSpPr>
          <p:nvPr/>
        </p:nvSpPr>
        <p:spPr>
          <a:xfrm>
            <a:off x="4230433" y="6427238"/>
            <a:ext cx="1166107" cy="30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dirty="0" err="1" smtClean="0">
                <a:latin typeface="+mj-ea"/>
              </a:rPr>
              <a:t>스티븐호</a:t>
            </a:r>
            <a:r>
              <a:rPr lang="ko-KR" altLang="en-US" sz="1100" dirty="0" err="1">
                <a:latin typeface="+mj-ea"/>
              </a:rPr>
              <a:t>킹</a:t>
            </a:r>
            <a:endParaRPr lang="ko-KR" altLang="en-US" sz="11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4819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439864" cy="1082606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모두를 위한 존엄성이란</a:t>
            </a:r>
            <a:r>
              <a:rPr lang="en-US" altLang="ko-KR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아직도 현 세대에서는 바랄 수 없는 것인가</a:t>
            </a:r>
            <a:r>
              <a:rPr lang="en-US" altLang="ko-KR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r>
              <a:rPr lang="ko-KR" altLang="en-US" sz="2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ko-KR" altLang="en-US" sz="20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9" name="Picture 5" descr="C:\Users\Administrator\Desktop\na13411187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4505"/>
            <a:ext cx="2143192" cy="21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\Desktop\na13411187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46" y="1097052"/>
            <a:ext cx="1957869" cy="144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strator\Desktop\na13411186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20" y="1984954"/>
            <a:ext cx="2163972" cy="15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Desktop\na13411187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9" y="1097052"/>
            <a:ext cx="1602971" cy="247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l_2012092101002753300203581_59_201209202322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20" y="3668428"/>
            <a:ext cx="3905330" cy="2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esktop\na13411187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47" y="4508115"/>
            <a:ext cx="2704608" cy="211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\Desktop\img_52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48" y="2636246"/>
            <a:ext cx="2704606" cy="17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\Desktop\c_2_00142012051407312034310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21431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56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84576" cy="2592288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3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소수를 생각하는 </a:t>
            </a:r>
            <a:r>
              <a:rPr lang="en-US" altLang="ko-KR" sz="3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3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36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사람</a:t>
            </a:r>
            <a:r>
              <a:rPr lang="en-US" altLang="ko-KR" sz="36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, </a:t>
            </a:r>
            <a:r>
              <a:rPr lang="ko-KR" altLang="en-US" sz="36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기관들의 움직임</a:t>
            </a:r>
            <a:endParaRPr lang="ko-KR" altLang="en-US" sz="36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2050" name="Picture 2" descr="C:\Users\Administrator\Desktop\캡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927" y="3039210"/>
            <a:ext cx="4480545" cy="363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voice_stick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895194"/>
            <a:ext cx="2375995" cy="248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제목 1"/>
          <p:cNvSpPr txBox="1">
            <a:spLocks/>
          </p:cNvSpPr>
          <p:nvPr/>
        </p:nvSpPr>
        <p:spPr>
          <a:xfrm>
            <a:off x="1835696" y="5377803"/>
            <a:ext cx="2159970" cy="6286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dirty="0" smtClean="0">
                <a:latin typeface="+mj-ea"/>
              </a:rPr>
              <a:t>글을 읽어주는 기계</a:t>
            </a:r>
            <a:endParaRPr lang="ko-KR" altLang="en-US" sz="1400" dirty="0">
              <a:latin typeface="+mj-ea"/>
            </a:endParaRPr>
          </a:p>
        </p:txBody>
      </p:sp>
      <p:sp>
        <p:nvSpPr>
          <p:cNvPr id="4" name="이등변 삼각형 3"/>
          <p:cNvSpPr/>
          <p:nvPr/>
        </p:nvSpPr>
        <p:spPr>
          <a:xfrm>
            <a:off x="1691680" y="5415474"/>
            <a:ext cx="216025" cy="204625"/>
          </a:xfrm>
          <a:prstGeom prst="triangl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4644278" y="2842649"/>
            <a:ext cx="3888162" cy="412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dirty="0" smtClean="0">
                <a:latin typeface="+mj-ea"/>
              </a:rPr>
              <a:t>글을 읽고 진동으로 감지해주는 장애인지팡이</a:t>
            </a:r>
            <a:endParaRPr lang="ko-KR" altLang="en-US" sz="1400" dirty="0">
              <a:latin typeface="+mj-ea"/>
            </a:endParaRPr>
          </a:p>
        </p:txBody>
      </p:sp>
      <p:sp>
        <p:nvSpPr>
          <p:cNvPr id="19" name="이등변 삼각형 18"/>
          <p:cNvSpPr/>
          <p:nvPr/>
        </p:nvSpPr>
        <p:spPr>
          <a:xfrm rot="10800000">
            <a:off x="4439931" y="2921466"/>
            <a:ext cx="216025" cy="204625"/>
          </a:xfrm>
          <a:prstGeom prst="triangle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19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2592288"/>
          </a:xfrm>
        </p:spPr>
        <p:txBody>
          <a:bodyPr anchor="t">
            <a:noAutofit/>
          </a:bodyPr>
          <a:lstStyle/>
          <a:p>
            <a:pPr algn="l"/>
            <a:r>
              <a:rPr lang="ko-KR" altLang="en-US" sz="4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하지만</a:t>
            </a:r>
            <a:r>
              <a:rPr lang="en-US" altLang="ko-KR" sz="40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en-US" altLang="ko-KR" sz="4000" dirty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8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장애 </a:t>
            </a:r>
            <a:r>
              <a:rPr lang="ko-KR" altLang="en-US" sz="280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극복 에 </a:t>
            </a:r>
            <a:r>
              <a:rPr lang="ko-KR" altLang="en-US" sz="28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초점을 </a:t>
            </a:r>
            <a:r>
              <a:rPr lang="ko-KR" altLang="en-US" sz="280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맞춘 기술 또는 </a:t>
            </a:r>
            <a:r>
              <a:rPr lang="ko-KR" altLang="en-US" sz="28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기능적 제품으로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8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과연 그들의 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존엄성을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/>
            </a:r>
            <a:b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</a:br>
            <a:r>
              <a:rPr lang="ko-KR" altLang="en-US" sz="280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어느 정도까지 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만족시켜줄 수 있을까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?</a:t>
            </a:r>
            <a:endParaRPr lang="ko-KR" altLang="en-US" sz="28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1026" name="Picture 2" descr="C:\Users\Administrator\Desktop\a6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6751" r="11630" b="5467"/>
          <a:stretch/>
        </p:blipFill>
        <p:spPr bwMode="auto">
          <a:xfrm>
            <a:off x="663150" y="2696354"/>
            <a:ext cx="3332786" cy="389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54" y="2852936"/>
            <a:ext cx="3511698" cy="3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1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467544" y="2924944"/>
            <a:ext cx="8064896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design DIVE</a:t>
            </a:r>
            <a:r>
              <a:rPr lang="ko-KR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와 함께한 삼성전자의 안구마우스 </a:t>
            </a:r>
            <a:r>
              <a:rPr lang="ko-KR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프로젝트를 통해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루게릭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병 환자들이 유일하게 원하는 것은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다양한 편의 기능이 아니라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가족과의 커뮤니케이션이라는 것을 알게 되었습니다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l"/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다시 말해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,</a:t>
            </a:r>
            <a:r>
              <a:rPr lang="ko-KR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사랑하는 사람들과 대화하고 공감하고 싶은 것입니다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그래서 우리는 보다 쉽고 빠른 의사소통을 통해 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서로 공감할 수 있도록 하는데 역량을 집중하였습니다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l"/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키보드 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UI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를 기존 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UI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와 다르게 해야 한다는 필요성을 가지고</a:t>
            </a:r>
            <a:endParaRPr lang="en-US" altLang="ko-K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연구를 진행하고 있습니다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endParaRPr lang="en-US" altLang="ko-KR" sz="1800" dirty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l"/>
            <a:r>
              <a:rPr lang="ko-KR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    </a:t>
            </a:r>
            <a:endParaRPr lang="ko-KR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51520" y="332656"/>
            <a:ext cx="7848872" cy="23042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프로젝트를 시작으로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err="1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루게릭</a:t>
            </a:r>
            <a:r>
              <a:rPr lang="ko-KR" altLang="en-US" sz="2800" dirty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병 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환자 뿐만 아니라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근본적으로 소수의 장애인들 모두가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벽이 없는 소통과 공감이 가능할 수 있도록</a:t>
            </a:r>
            <a:endParaRPr lang="ko-KR" altLang="en-US" sz="28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13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51520" y="332656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2007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년  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6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월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세상에 새로운 문</a:t>
            </a:r>
            <a:r>
              <a:rPr lang="ko-KR" altLang="en-US" sz="2800" dirty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화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휴대전화에 대한 인식 변화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!</a:t>
            </a:r>
            <a:endParaRPr lang="ko-KR" altLang="en-US" sz="28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pic>
        <p:nvPicPr>
          <p:cNvPr id="3074" name="Picture 2" descr="C:\Users\Administrator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03" y="1916832"/>
            <a:ext cx="3980521" cy="42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69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51520" y="332656"/>
            <a:ext cx="5760640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2013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년  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2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월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세상에 새로운 문</a:t>
            </a:r>
            <a:r>
              <a:rPr lang="ko-KR" altLang="en-US" sz="2800" dirty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화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,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endParaRPr lang="en-US" altLang="ko-KR" sz="2800" dirty="0" smtClean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  <a:p>
            <a:pPr algn="l"/>
            <a:r>
              <a:rPr lang="ko-KR" altLang="en-US" sz="2800" dirty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                    에 대한 인식 변화</a:t>
            </a:r>
            <a:r>
              <a:rPr lang="en-US" altLang="ko-KR" sz="2800" dirty="0" smtClean="0">
                <a:solidFill>
                  <a:srgbClr val="FF0066"/>
                </a:solidFill>
                <a:latin typeface="Adobe 고딕 Std B" pitchFamily="34" charset="-127"/>
                <a:ea typeface="Adobe 고딕 Std B" pitchFamily="34" charset="-127"/>
              </a:rPr>
              <a:t>!</a:t>
            </a:r>
            <a:endParaRPr lang="ko-KR" altLang="en-US" sz="2800" dirty="0">
              <a:solidFill>
                <a:srgbClr val="FF0066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1218524"/>
            <a:ext cx="1656184" cy="432048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26029" y="1217069"/>
            <a:ext cx="1137659" cy="48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dirty="0" smtClean="0">
                <a:solidFill>
                  <a:schemeClr val="bg1"/>
                </a:solidFill>
                <a:latin typeface="Adobe 고딕 Std B" pitchFamily="34" charset="-127"/>
                <a:ea typeface="Adobe 고딕 Std B" pitchFamily="34" charset="-127"/>
              </a:rPr>
              <a:t>융합</a:t>
            </a:r>
            <a:endParaRPr lang="ko-KR" altLang="en-US" sz="2800" dirty="0">
              <a:solidFill>
                <a:schemeClr val="bg1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90415" y="4293096"/>
            <a:ext cx="2884495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 pitchFamily="34" charset="0"/>
                <a:ea typeface="Adobe 고딕 Std B" pitchFamily="34" charset="-127"/>
              </a:rPr>
              <a:t>KEYBORD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LT Std" pitchFamily="34" charset="0"/>
              <a:ea typeface="Adobe 고딕 Std B" pitchFamily="34" charset="-127"/>
            </a:endParaRPr>
          </a:p>
        </p:txBody>
      </p:sp>
      <p:sp>
        <p:nvSpPr>
          <p:cNvPr id="8" name="순서도: 대체 처리 1"/>
          <p:cNvSpPr/>
          <p:nvPr/>
        </p:nvSpPr>
        <p:spPr>
          <a:xfrm>
            <a:off x="251520" y="2218116"/>
            <a:ext cx="3023390" cy="193096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처리 2"/>
          <p:cNvSpPr/>
          <p:nvPr/>
        </p:nvSpPr>
        <p:spPr>
          <a:xfrm>
            <a:off x="528815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5"/>
          <p:cNvSpPr/>
          <p:nvPr/>
        </p:nvSpPr>
        <p:spPr>
          <a:xfrm>
            <a:off x="1320903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6"/>
          <p:cNvSpPr/>
          <p:nvPr/>
        </p:nvSpPr>
        <p:spPr>
          <a:xfrm>
            <a:off x="2112991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처리 7"/>
          <p:cNvSpPr/>
          <p:nvPr/>
        </p:nvSpPr>
        <p:spPr>
          <a:xfrm>
            <a:off x="528815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처리 8"/>
          <p:cNvSpPr/>
          <p:nvPr/>
        </p:nvSpPr>
        <p:spPr>
          <a:xfrm>
            <a:off x="1320903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처리 9"/>
          <p:cNvSpPr/>
          <p:nvPr/>
        </p:nvSpPr>
        <p:spPr>
          <a:xfrm>
            <a:off x="2112991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처리 10"/>
          <p:cNvSpPr/>
          <p:nvPr/>
        </p:nvSpPr>
        <p:spPr>
          <a:xfrm>
            <a:off x="528815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처리 11"/>
          <p:cNvSpPr/>
          <p:nvPr/>
        </p:nvSpPr>
        <p:spPr>
          <a:xfrm>
            <a:off x="1320903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처리 12"/>
          <p:cNvSpPr/>
          <p:nvPr/>
        </p:nvSpPr>
        <p:spPr>
          <a:xfrm>
            <a:off x="2112991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처리 13"/>
          <p:cNvSpPr/>
          <p:nvPr/>
        </p:nvSpPr>
        <p:spPr>
          <a:xfrm>
            <a:off x="2842862" y="2698346"/>
            <a:ext cx="262292" cy="49544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4"/>
          <p:cNvSpPr/>
          <p:nvPr/>
        </p:nvSpPr>
        <p:spPr>
          <a:xfrm>
            <a:off x="2842862" y="3389490"/>
            <a:ext cx="255534" cy="25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ight Arrow 2"/>
          <p:cNvSpPr/>
          <p:nvPr/>
        </p:nvSpPr>
        <p:spPr>
          <a:xfrm>
            <a:off x="3707904" y="2924944"/>
            <a:ext cx="1008112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image_(2)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2" t="22219" r="19155"/>
          <a:stretch/>
        </p:blipFill>
        <p:spPr>
          <a:xfrm>
            <a:off x="4860032" y="1988841"/>
            <a:ext cx="2016224" cy="18287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25" name="Picture 24" descr="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825804"/>
            <a:ext cx="2304256" cy="286984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26" name="Picture 25" descr="image_(4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1743348" cy="145872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3333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90415" y="4293096"/>
            <a:ext cx="2884495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T Std" pitchFamily="34" charset="0"/>
                <a:ea typeface="Adobe 고딕 Std B" pitchFamily="34" charset="-127"/>
              </a:rPr>
              <a:t>KEYBORD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LT Std" pitchFamily="34" charset="0"/>
              <a:ea typeface="Adobe 고딕 Std B" pitchFamily="34" charset="-127"/>
            </a:endParaRPr>
          </a:p>
        </p:txBody>
      </p:sp>
      <p:sp>
        <p:nvSpPr>
          <p:cNvPr id="2" name="순서도: 대체 처리 1"/>
          <p:cNvSpPr/>
          <p:nvPr/>
        </p:nvSpPr>
        <p:spPr>
          <a:xfrm>
            <a:off x="251520" y="2218116"/>
            <a:ext cx="3023390" cy="1930964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처리 2"/>
          <p:cNvSpPr/>
          <p:nvPr/>
        </p:nvSpPr>
        <p:spPr>
          <a:xfrm>
            <a:off x="528815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처리 5"/>
          <p:cNvSpPr/>
          <p:nvPr/>
        </p:nvSpPr>
        <p:spPr>
          <a:xfrm>
            <a:off x="1320903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처리 6"/>
          <p:cNvSpPr/>
          <p:nvPr/>
        </p:nvSpPr>
        <p:spPr>
          <a:xfrm>
            <a:off x="2112991" y="2396669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처리 7"/>
          <p:cNvSpPr/>
          <p:nvPr/>
        </p:nvSpPr>
        <p:spPr>
          <a:xfrm>
            <a:off x="528815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처리 8"/>
          <p:cNvSpPr/>
          <p:nvPr/>
        </p:nvSpPr>
        <p:spPr>
          <a:xfrm>
            <a:off x="1320903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9"/>
          <p:cNvSpPr/>
          <p:nvPr/>
        </p:nvSpPr>
        <p:spPr>
          <a:xfrm>
            <a:off x="2112991" y="2972733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528815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처리 11"/>
          <p:cNvSpPr/>
          <p:nvPr/>
        </p:nvSpPr>
        <p:spPr>
          <a:xfrm>
            <a:off x="1320903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순서도: 처리 12"/>
          <p:cNvSpPr/>
          <p:nvPr/>
        </p:nvSpPr>
        <p:spPr>
          <a:xfrm>
            <a:off x="2112991" y="3548797"/>
            <a:ext cx="524584" cy="349722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처리 13"/>
          <p:cNvSpPr/>
          <p:nvPr/>
        </p:nvSpPr>
        <p:spPr>
          <a:xfrm>
            <a:off x="2842862" y="2698346"/>
            <a:ext cx="262292" cy="49544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2842862" y="3389490"/>
            <a:ext cx="255534" cy="25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C:\Users\Administrator\Desktop\3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76" y="2020566"/>
            <a:ext cx="1931168" cy="24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순서도: 수행의 시작/종료 17"/>
          <p:cNvSpPr/>
          <p:nvPr/>
        </p:nvSpPr>
        <p:spPr>
          <a:xfrm rot="1594058">
            <a:off x="6571834" y="2934069"/>
            <a:ext cx="1797435" cy="776225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6732240" y="2841037"/>
            <a:ext cx="515955" cy="5159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7668344" y="3290819"/>
            <a:ext cx="515955" cy="51595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6944089" y="4149080"/>
            <a:ext cx="1804375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근육센</a:t>
            </a:r>
            <a:r>
              <a:rPr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서</a:t>
            </a:r>
          </a:p>
        </p:txBody>
      </p:sp>
      <p:sp>
        <p:nvSpPr>
          <p:cNvPr id="19" name="순서도: 처리 18"/>
          <p:cNvSpPr/>
          <p:nvPr/>
        </p:nvSpPr>
        <p:spPr>
          <a:xfrm>
            <a:off x="-36512" y="0"/>
            <a:ext cx="9180512" cy="1772816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처리 24"/>
          <p:cNvSpPr/>
          <p:nvPr/>
        </p:nvSpPr>
        <p:spPr>
          <a:xfrm>
            <a:off x="0" y="4942115"/>
            <a:ext cx="9144000" cy="1943269"/>
          </a:xfrm>
          <a:prstGeom prst="flowChartProces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제목 1"/>
          <p:cNvSpPr txBox="1">
            <a:spLocks/>
          </p:cNvSpPr>
          <p:nvPr/>
        </p:nvSpPr>
        <p:spPr>
          <a:xfrm>
            <a:off x="4094019" y="550961"/>
            <a:ext cx="1041972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융합</a:t>
            </a:r>
            <a:endParaRPr lang="ko-KR" altLang="en-US" sz="28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780909" y="620688"/>
            <a:ext cx="2189720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나노기술</a:t>
            </a:r>
            <a:endParaRPr lang="ko-KR" altLang="en-US" sz="24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2430874" y="1268760"/>
            <a:ext cx="2189720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40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디자인</a:t>
            </a:r>
            <a:endParaRPr lang="ko-KR" altLang="en-US" sz="24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6213444" y="784954"/>
            <a:ext cx="2189720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의료테크놀로지</a:t>
            </a:r>
            <a:endParaRPr lang="ko-KR" altLang="en-US" sz="20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5292080" y="1376772"/>
            <a:ext cx="1221364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공학</a:t>
            </a:r>
            <a:endParaRPr lang="ko-KR" altLang="en-US" sz="20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5736601" y="164671"/>
            <a:ext cx="2189720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기계</a:t>
            </a:r>
            <a:endParaRPr lang="ko-KR" altLang="en-US" sz="20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7653604" y="1392493"/>
            <a:ext cx="1094860" cy="3803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자동화</a:t>
            </a:r>
            <a:endParaRPr lang="ko-KR" altLang="en-US" sz="20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2389110" y="142696"/>
            <a:ext cx="1094860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서비스</a:t>
            </a:r>
            <a:endParaRPr lang="ko-KR" altLang="en-US" sz="20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390416" y="5697252"/>
            <a:ext cx="8427822" cy="468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Idea      </a:t>
            </a:r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기술      융합      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컨텐츠</a:t>
            </a:r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      문화        </a:t>
            </a:r>
            <a:endParaRPr lang="ko-KR" altLang="en-US" sz="360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>
            <a:off x="1547664" y="6021288"/>
            <a:ext cx="396517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3275856" y="6021288"/>
            <a:ext cx="396517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/>
          <p:nvPr/>
        </p:nvCxnSpPr>
        <p:spPr>
          <a:xfrm>
            <a:off x="4916170" y="6021288"/>
            <a:ext cx="396517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7092280" y="6021288"/>
            <a:ext cx="396517" cy="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3483970" y="1088740"/>
            <a:ext cx="439958" cy="252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2222195" y="800708"/>
            <a:ext cx="1629725" cy="857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>
            <a:off x="3317055" y="371194"/>
            <a:ext cx="534865" cy="1054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V="1">
            <a:off x="5325480" y="423933"/>
            <a:ext cx="411121" cy="521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5179366" y="1212878"/>
            <a:ext cx="216461" cy="1638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5395827" y="891090"/>
            <a:ext cx="817617" cy="639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5315338" y="1056767"/>
            <a:ext cx="2338266" cy="4302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801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157295"/>
            <a:ext cx="3254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일반인과 동일하지 않은 부분을 장애라 판단하고</a:t>
            </a:r>
            <a:endParaRPr lang="ko-KR" alt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1587533"/>
            <a:ext cx="3403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그 장애를 극복하기 위한</a:t>
            </a:r>
            <a:endParaRPr lang="en-US" altLang="ko-KR" sz="1100" dirty="0" smtClean="0"/>
          </a:p>
          <a:p>
            <a:r>
              <a:rPr lang="ko-KR" altLang="en-US" sz="1100" dirty="0" smtClean="0"/>
              <a:t>또는 그 장애를 일반인과 가장 유사하게 하기 위한 </a:t>
            </a:r>
            <a:endParaRPr lang="en-US" altLang="ko-KR" sz="1100" dirty="0" smtClean="0"/>
          </a:p>
          <a:p>
            <a:endParaRPr lang="en-US" altLang="ko-KR" sz="1100" dirty="0" smtClean="0"/>
          </a:p>
          <a:p>
            <a:r>
              <a:rPr lang="ko-KR" altLang="en-US" sz="1100" dirty="0" smtClean="0"/>
              <a:t>자기 중심적</a:t>
            </a:r>
            <a:r>
              <a:rPr lang="en-US" altLang="ko-KR" sz="1100" dirty="0"/>
              <a:t> </a:t>
            </a:r>
            <a:r>
              <a:rPr lang="ko-KR" altLang="en-US" sz="1100" smtClean="0"/>
              <a:t>접근</a:t>
            </a:r>
            <a:r>
              <a:rPr lang="en-US" altLang="ko-KR" sz="1100" dirty="0" smtClean="0"/>
              <a:t>, </a:t>
            </a:r>
            <a:r>
              <a:rPr lang="ko-KR" altLang="en-US" sz="1100" smtClean="0"/>
              <a:t>기술적 접근</a:t>
            </a:r>
            <a:endParaRPr lang="ko-KR" altLang="en-US" sz="1100" dirty="0"/>
          </a:p>
        </p:txBody>
      </p:sp>
      <p:sp>
        <p:nvSpPr>
          <p:cNvPr id="5" name="아래쪽 화살표 4"/>
          <p:cNvSpPr/>
          <p:nvPr/>
        </p:nvSpPr>
        <p:spPr>
          <a:xfrm>
            <a:off x="3275856" y="3212976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4899965"/>
            <a:ext cx="2922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그들만의 특출한 감각적 역량을 극대화하여</a:t>
            </a:r>
            <a:endParaRPr lang="ko-KR" alt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5289625"/>
            <a:ext cx="3002745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 smtClean="0"/>
              <a:t>일반인을 비롯해</a:t>
            </a:r>
            <a:endParaRPr lang="en-US" altLang="ko-KR" sz="1100" dirty="0" smtClean="0"/>
          </a:p>
          <a:p>
            <a:r>
              <a:rPr lang="ko-KR" altLang="en-US" sz="1100" dirty="0" smtClean="0"/>
              <a:t>다양한 소수의 장애인 모두가 </a:t>
            </a:r>
            <a:endParaRPr lang="en-US" altLang="ko-KR" sz="1100" dirty="0"/>
          </a:p>
          <a:p>
            <a:r>
              <a:rPr lang="ko-KR" altLang="en-US" sz="1100" dirty="0" smtClean="0"/>
              <a:t>자유롭게 소통할 수 있는 </a:t>
            </a:r>
            <a:endParaRPr lang="en-US" altLang="ko-KR" sz="1100" dirty="0" smtClean="0"/>
          </a:p>
          <a:p>
            <a:endParaRPr lang="en-US" altLang="ko-KR" sz="1100" dirty="0"/>
          </a:p>
          <a:p>
            <a:r>
              <a:rPr lang="ko-KR" altLang="en-US" sz="1100" dirty="0" smtClean="0"/>
              <a:t>공감 커뮤니케이션 툴 제작을 목적으로 한다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611560" y="789964"/>
            <a:ext cx="2016224" cy="35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403648" y="2248127"/>
            <a:ext cx="1224136" cy="342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611560" y="4650519"/>
            <a:ext cx="2016224" cy="35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이중 물결 14"/>
          <p:cNvSpPr/>
          <p:nvPr/>
        </p:nvSpPr>
        <p:spPr>
          <a:xfrm>
            <a:off x="611560" y="5101441"/>
            <a:ext cx="780512" cy="342038"/>
          </a:xfrm>
          <a:prstGeom prst="doubleWave">
            <a:avLst>
              <a:gd name="adj1" fmla="val 8510"/>
              <a:gd name="adj2" fmla="val 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이중 물결 15"/>
          <p:cNvSpPr/>
          <p:nvPr/>
        </p:nvSpPr>
        <p:spPr>
          <a:xfrm rot="10800000">
            <a:off x="1403648" y="6110420"/>
            <a:ext cx="1224136" cy="342038"/>
          </a:xfrm>
          <a:prstGeom prst="doubleWave">
            <a:avLst>
              <a:gd name="adj1" fmla="val 12500"/>
              <a:gd name="adj2" fmla="val -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이중 물결 16"/>
          <p:cNvSpPr/>
          <p:nvPr/>
        </p:nvSpPr>
        <p:spPr>
          <a:xfrm>
            <a:off x="611560" y="1240886"/>
            <a:ext cx="780512" cy="342038"/>
          </a:xfrm>
          <a:prstGeom prst="doubleWave">
            <a:avLst>
              <a:gd name="adj1" fmla="val 8510"/>
              <a:gd name="adj2" fmla="val 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>
            <a:off x="2641432" y="1204882"/>
            <a:ext cx="0" cy="92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403648" y="1204882"/>
            <a:ext cx="0" cy="92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641432" y="5074145"/>
            <a:ext cx="0" cy="92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403648" y="5074145"/>
            <a:ext cx="0" cy="92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6766" y="687524"/>
            <a:ext cx="249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Seed base(</a:t>
            </a:r>
            <a:r>
              <a:rPr lang="ko-KR" altLang="en-US" sz="1400" b="1" smtClean="0"/>
              <a:t>기술과 성능중심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66766" y="4485012"/>
            <a:ext cx="3056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needs base(</a:t>
            </a:r>
            <a:r>
              <a:rPr lang="ko-KR" altLang="en-US" sz="1400" b="1" smtClean="0"/>
              <a:t>고객주도</a:t>
            </a:r>
            <a:r>
              <a:rPr lang="en-US" altLang="ko-KR" sz="1400" b="1" dirty="0" smtClean="0"/>
              <a:t>, </a:t>
            </a:r>
            <a:r>
              <a:rPr lang="ko-KR" altLang="en-US" sz="1400" b="1" smtClean="0"/>
              <a:t>맥락과 융합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" name="타원 1"/>
          <p:cNvSpPr/>
          <p:nvPr/>
        </p:nvSpPr>
        <p:spPr>
          <a:xfrm>
            <a:off x="1871700" y="2276781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+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871700" y="6141721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&amp;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3283" y="1972253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smtClean="0"/>
              <a:t>더하는 기술</a:t>
            </a:r>
            <a:endParaRPr lang="ko-KR" alt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53514" y="5820968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/>
              <a:t>함께하는 기술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52990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227</Words>
  <Application>Microsoft Macintosh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테마</vt:lpstr>
      <vt:lpstr>루게릭병을 아시나요? 운동신경세포만 선택적으로 사멸하는 질환 증상은 서서히 진행되는 사지의 위약 및 위축으로 시작하고, 병이 진행되면서 결국 호흡근 마비로 수년 내에 사망에 이르게 되는 치명적인 질환.</vt:lpstr>
      <vt:lpstr>모두를 위한 존엄성이란 아직도 현 세대에서는 바랄 수 없는 것인가? </vt:lpstr>
      <vt:lpstr>소수를 생각하는  사람, 기관들의 움직임</vt:lpstr>
      <vt:lpstr>하지만,  장애 극복 에 초점을 맞춘 기술 또는 기능적 제품으로 과연 그들의 존엄성을 어느 정도까지 만족시켜줄 수 있을까?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찬수 변</cp:lastModifiedBy>
  <cp:revision>35</cp:revision>
  <dcterms:created xsi:type="dcterms:W3CDTF">2013-02-17T09:13:49Z</dcterms:created>
  <dcterms:modified xsi:type="dcterms:W3CDTF">2013-02-18T07:40:35Z</dcterms:modified>
</cp:coreProperties>
</file>