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0" autoAdjust="0"/>
  </p:normalViewPr>
  <p:slideViewPr>
    <p:cSldViewPr snapToGrid="0" snapToObjects="1">
      <p:cViewPr varScale="1">
        <p:scale>
          <a:sx n="94" d="100"/>
          <a:sy n="94" d="100"/>
        </p:scale>
        <p:origin x="-1040" y="-96"/>
      </p:cViewPr>
      <p:guideLst>
        <p:guide orient="horz" pos="3595"/>
        <p:guide pos="6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9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5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3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9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7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093C-534D-DC47-88EB-D0C879793D80}" type="datetimeFigureOut">
              <a:rPr lang="en-US" smtClean="0"/>
              <a:t>15. 9. 22.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20DE-3C91-6C48-B98C-1FFF1321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00" y="206919"/>
            <a:ext cx="1938975" cy="361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 smtClean="0"/>
              <a:t>Image MAP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46201"/>
            <a:ext cx="2147292" cy="307777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bg1"/>
                </a:solidFill>
              </a:rPr>
              <a:t>BM_Urban</a:t>
            </a:r>
            <a:r>
              <a:rPr lang="en-US" altLang="ko-KR" sz="1400" dirty="0">
                <a:solidFill>
                  <a:schemeClr val="bg1"/>
                </a:solidFill>
              </a:rPr>
              <a:t> Circuit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kabe-0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t="46970" r="27781" b="17580"/>
          <a:stretch/>
        </p:blipFill>
        <p:spPr>
          <a:xfrm>
            <a:off x="3234313" y="636726"/>
            <a:ext cx="2674406" cy="1394711"/>
          </a:xfrm>
          <a:prstGeom prst="rect">
            <a:avLst/>
          </a:prstGeom>
        </p:spPr>
      </p:pic>
      <p:pic>
        <p:nvPicPr>
          <p:cNvPr id="9" name="Picture 8" descr="ana-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7" y="2878423"/>
            <a:ext cx="2664925" cy="1924668"/>
          </a:xfrm>
          <a:prstGeom prst="rect">
            <a:avLst/>
          </a:prstGeom>
        </p:spPr>
      </p:pic>
      <p:pic>
        <p:nvPicPr>
          <p:cNvPr id="12" name="Picture 11" descr="140205hong_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6" y="4816185"/>
            <a:ext cx="2664925" cy="1768542"/>
          </a:xfrm>
          <a:prstGeom prst="rect">
            <a:avLst/>
          </a:prstGeom>
        </p:spPr>
      </p:pic>
      <p:pic>
        <p:nvPicPr>
          <p:cNvPr id="13" name="Picture 12" descr="MG_0156-600x39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7" y="728385"/>
            <a:ext cx="2664924" cy="1772174"/>
          </a:xfrm>
          <a:prstGeom prst="rect">
            <a:avLst/>
          </a:prstGeom>
        </p:spPr>
      </p:pic>
      <p:pic>
        <p:nvPicPr>
          <p:cNvPr id="14" name="Picture 13" descr="ac01d174e81ae6187e9b7ab08b06353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0" y="728385"/>
            <a:ext cx="1736932" cy="1193953"/>
          </a:xfrm>
          <a:prstGeom prst="rect">
            <a:avLst/>
          </a:prstGeom>
        </p:spPr>
      </p:pic>
      <p:pic>
        <p:nvPicPr>
          <p:cNvPr id="16" name="Picture 15" descr="20140517-TED_0688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10549"/>
          <a:stretch/>
        </p:blipFill>
        <p:spPr>
          <a:xfrm>
            <a:off x="1405450" y="4206971"/>
            <a:ext cx="4503269" cy="2377756"/>
          </a:xfrm>
          <a:prstGeom prst="rect">
            <a:avLst/>
          </a:prstGeom>
        </p:spPr>
      </p:pic>
      <p:pic>
        <p:nvPicPr>
          <p:cNvPr id="18" name="Picture 17" descr="SSI_20150304143403_V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0" y="2070947"/>
            <a:ext cx="3129558" cy="1919863"/>
          </a:xfrm>
          <a:prstGeom prst="rect">
            <a:avLst/>
          </a:prstGeom>
        </p:spPr>
      </p:pic>
      <p:pic>
        <p:nvPicPr>
          <p:cNvPr id="20" name="Picture 19" descr="사포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55" y="2054308"/>
            <a:ext cx="1917763" cy="19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6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9025" y="751344"/>
            <a:ext cx="7363252" cy="4562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b="1" dirty="0"/>
              <a:t>1. </a:t>
            </a:r>
            <a:r>
              <a:rPr lang="ko-KR" altLang="en-US" sz="1400" b="1" dirty="0"/>
              <a:t>명칭 정의</a:t>
            </a:r>
          </a:p>
          <a:p>
            <a:pPr>
              <a:lnSpc>
                <a:spcPct val="130000"/>
              </a:lnSpc>
            </a:pPr>
            <a:r>
              <a:rPr lang="en-US" sz="1400" b="1" dirty="0"/>
              <a:t>  </a:t>
            </a:r>
            <a:r>
              <a:rPr lang="en-US" sz="1400" dirty="0"/>
              <a:t> 1) 공간 = Urban  Circuit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</a:t>
            </a:r>
            <a:r>
              <a:rPr lang="ko-KR" altLang="en-US" sz="1400" dirty="0" smtClean="0"/>
              <a:t>  </a:t>
            </a:r>
            <a:r>
              <a:rPr lang="en-US" altLang="ko-KR" sz="1400" dirty="0"/>
              <a:t>2) </a:t>
            </a:r>
            <a:r>
              <a:rPr lang="ko-KR" altLang="en-US" sz="1400" dirty="0"/>
              <a:t>공간을 참여하는 사람 </a:t>
            </a:r>
            <a:r>
              <a:rPr lang="en-US" altLang="ko-KR" sz="1400" dirty="0"/>
              <a:t>= </a:t>
            </a:r>
            <a:r>
              <a:rPr lang="en-US" altLang="ko-KR" sz="1400" dirty="0" err="1"/>
              <a:t>Hobbist</a:t>
            </a:r>
            <a:endParaRPr lang="en-US" altLang="ko-KR" sz="1400" dirty="0"/>
          </a:p>
          <a:p>
            <a:pPr>
              <a:lnSpc>
                <a:spcPct val="130000"/>
              </a:lnSpc>
            </a:pPr>
            <a:endParaRPr lang="en-US" sz="1400" dirty="0"/>
          </a:p>
          <a:p>
            <a:pPr>
              <a:lnSpc>
                <a:spcPct val="130000"/>
              </a:lnSpc>
            </a:pPr>
            <a:r>
              <a:rPr lang="en-US" altLang="ko-KR" sz="1400" b="1" dirty="0"/>
              <a:t>2. </a:t>
            </a:r>
            <a:r>
              <a:rPr lang="ko-KR" altLang="en-US" sz="1400" b="1" dirty="0"/>
              <a:t>컨셉</a:t>
            </a:r>
          </a:p>
          <a:p>
            <a:pPr>
              <a:lnSpc>
                <a:spcPct val="130000"/>
              </a:lnSpc>
            </a:pPr>
            <a:r>
              <a:rPr lang="ko-KR" altLang="en-US" sz="1400" b="1" dirty="0"/>
              <a:t>   </a:t>
            </a:r>
            <a:r>
              <a:rPr lang="en-US" altLang="ko-KR" sz="1400" dirty="0"/>
              <a:t>1) </a:t>
            </a:r>
            <a:r>
              <a:rPr lang="ko-KR" altLang="en-US" sz="1400" dirty="0"/>
              <a:t>폐쇄적</a:t>
            </a:r>
            <a:r>
              <a:rPr lang="en-US" altLang="ko-KR" sz="1400" dirty="0"/>
              <a:t>(</a:t>
            </a:r>
            <a:r>
              <a:rPr lang="ko-KR" altLang="en-US" sz="1400" dirty="0"/>
              <a:t>온라인 게임</a:t>
            </a:r>
            <a:r>
              <a:rPr lang="en-US" altLang="ko-KR" sz="1400" dirty="0"/>
              <a:t>)</a:t>
            </a:r>
            <a:r>
              <a:rPr lang="ko-KR" altLang="en-US" sz="1400" dirty="0"/>
              <a:t>인 여가 생활을 건전한 문화로 개선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</a:t>
            </a:r>
            <a:r>
              <a:rPr lang="en-US" altLang="ko-KR" sz="1400" dirty="0"/>
              <a:t>2) </a:t>
            </a:r>
            <a:r>
              <a:rPr lang="ko-KR" altLang="en-US" sz="1400" dirty="0"/>
              <a:t>과거 ‘방방’의 현대판 놀이 공간과 문화를 제공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</a:t>
            </a:r>
            <a:r>
              <a:rPr lang="en-US" altLang="ko-KR" sz="1400" dirty="0"/>
              <a:t>3) </a:t>
            </a:r>
            <a:r>
              <a:rPr lang="ko-KR" altLang="en-US" sz="1400" dirty="0"/>
              <a:t>소셜다운 소셜 문화를 정착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</a:t>
            </a:r>
            <a:r>
              <a:rPr lang="en-US" altLang="ko-KR" sz="1400" dirty="0"/>
              <a:t>4) </a:t>
            </a:r>
            <a:r>
              <a:rPr lang="ko-KR" altLang="en-US" sz="1400" dirty="0"/>
              <a:t>놀이를 배움으로 배움을 전문인으로 개선 </a:t>
            </a:r>
          </a:p>
          <a:p>
            <a:pPr>
              <a:lnSpc>
                <a:spcPct val="130000"/>
              </a:lnSpc>
            </a:pPr>
            <a:endParaRPr lang="en-US" sz="1400" b="1" dirty="0"/>
          </a:p>
          <a:p>
            <a:pPr>
              <a:lnSpc>
                <a:spcPct val="130000"/>
              </a:lnSpc>
            </a:pPr>
            <a:r>
              <a:rPr lang="en-US" altLang="ko-KR" sz="1400" b="1" dirty="0"/>
              <a:t>3. </a:t>
            </a:r>
            <a:r>
              <a:rPr lang="ko-KR" altLang="en-US" sz="1400" b="1" dirty="0"/>
              <a:t>매장 구성</a:t>
            </a:r>
          </a:p>
          <a:p>
            <a:pPr>
              <a:lnSpc>
                <a:spcPct val="130000"/>
              </a:lnSpc>
            </a:pPr>
            <a:r>
              <a:rPr lang="ko-KR" altLang="en-US" sz="1400" b="1" dirty="0"/>
              <a:t>   </a:t>
            </a:r>
            <a:r>
              <a:rPr lang="ko-KR" altLang="en-US" sz="1400" dirty="0"/>
              <a:t> </a:t>
            </a:r>
            <a:r>
              <a:rPr lang="en-US" altLang="ko-KR" sz="1400" dirty="0"/>
              <a:t>1) </a:t>
            </a:r>
            <a:r>
              <a:rPr lang="ko-KR" altLang="en-US" sz="1400" dirty="0"/>
              <a:t>매대</a:t>
            </a:r>
            <a:r>
              <a:rPr lang="en-US" altLang="ko-KR" sz="1400" dirty="0"/>
              <a:t>(</a:t>
            </a:r>
            <a:r>
              <a:rPr lang="ko-KR" altLang="en-US" sz="1400" dirty="0"/>
              <a:t>전시</a:t>
            </a:r>
            <a:r>
              <a:rPr lang="en-US" altLang="ko-KR" sz="1400" dirty="0"/>
              <a:t>/</a:t>
            </a:r>
            <a:r>
              <a:rPr lang="ko-KR" altLang="en-US" sz="1400" dirty="0"/>
              <a:t>판매</a:t>
            </a:r>
            <a:r>
              <a:rPr lang="en-US" altLang="ko-KR" sz="1400" dirty="0"/>
              <a:t>) : RC </a:t>
            </a:r>
            <a:r>
              <a:rPr lang="ko-KR" altLang="en-US" sz="1400" dirty="0"/>
              <a:t>카</a:t>
            </a:r>
            <a:r>
              <a:rPr lang="en-US" altLang="ko-KR" sz="1400" dirty="0"/>
              <a:t>, </a:t>
            </a:r>
            <a:r>
              <a:rPr lang="ko-KR" altLang="en-US" sz="1400" dirty="0"/>
              <a:t>드론 제품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2) </a:t>
            </a:r>
            <a:r>
              <a:rPr lang="ko-KR" altLang="en-US" sz="1400" dirty="0"/>
              <a:t>공간 구성 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    </a:t>
            </a:r>
            <a:r>
              <a:rPr lang="en-US" altLang="ko-KR" sz="1400" dirty="0"/>
              <a:t>- </a:t>
            </a:r>
            <a:r>
              <a:rPr lang="ko-KR" altLang="en-US" sz="1400" dirty="0"/>
              <a:t>스타일 </a:t>
            </a:r>
            <a:r>
              <a:rPr lang="en-US" altLang="ko-KR" sz="1400" dirty="0"/>
              <a:t>: K1, </a:t>
            </a:r>
            <a:r>
              <a:rPr lang="ko-KR" altLang="en-US" sz="1400" dirty="0"/>
              <a:t>프로 게임 대회장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    </a:t>
            </a:r>
            <a:r>
              <a:rPr lang="en-US" altLang="ko-KR" sz="1400" dirty="0"/>
              <a:t>- </a:t>
            </a:r>
            <a:r>
              <a:rPr lang="ko-KR" altLang="en-US" sz="1400" dirty="0"/>
              <a:t>기본요소 </a:t>
            </a:r>
            <a:r>
              <a:rPr lang="en-US" altLang="ko-KR" sz="1400" dirty="0"/>
              <a:t>: </a:t>
            </a:r>
            <a:r>
              <a:rPr lang="ko-KR" altLang="en-US" sz="1400" dirty="0"/>
              <a:t>전광판</a:t>
            </a:r>
            <a:r>
              <a:rPr lang="en-US" altLang="ko-KR" sz="1400" dirty="0"/>
              <a:t>, </a:t>
            </a:r>
            <a:r>
              <a:rPr lang="ko-KR" altLang="en-US" sz="1400" dirty="0"/>
              <a:t>대기석</a:t>
            </a:r>
            <a:r>
              <a:rPr lang="en-US" altLang="ko-KR" sz="1400" dirty="0"/>
              <a:t>, </a:t>
            </a:r>
            <a:r>
              <a:rPr lang="ko-KR" altLang="en-US" sz="1400" dirty="0"/>
              <a:t>레이싱 공간</a:t>
            </a:r>
            <a:r>
              <a:rPr lang="en-US" altLang="ko-KR" sz="1400" dirty="0"/>
              <a:t>, RC </a:t>
            </a:r>
            <a:r>
              <a:rPr lang="ko-KR" altLang="en-US" sz="1400" dirty="0"/>
              <a:t>정비소</a:t>
            </a:r>
            <a:r>
              <a:rPr lang="en-US" altLang="ko-KR" sz="1400" dirty="0"/>
              <a:t>, </a:t>
            </a:r>
            <a:r>
              <a:rPr lang="ko-KR" altLang="en-US" sz="1400" dirty="0"/>
              <a:t>중계석</a:t>
            </a:r>
            <a:r>
              <a:rPr lang="en-US" altLang="ko-KR" sz="1400" dirty="0"/>
              <a:t>, </a:t>
            </a:r>
            <a:r>
              <a:rPr lang="ko-KR" altLang="en-US" sz="1400" dirty="0"/>
              <a:t>포토존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    </a:t>
            </a:r>
            <a:r>
              <a:rPr lang="en-US" altLang="ko-KR" sz="1400" dirty="0"/>
              <a:t>- (</a:t>
            </a:r>
            <a:r>
              <a:rPr lang="ko-KR" altLang="en-US" sz="1400" dirty="0"/>
              <a:t>부가</a:t>
            </a:r>
            <a:r>
              <a:rPr lang="en-US" altLang="ko-KR" sz="1400" dirty="0"/>
              <a:t>)</a:t>
            </a:r>
            <a:r>
              <a:rPr lang="ko-KR" altLang="en-US" sz="1400" dirty="0"/>
              <a:t>교육 공간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46201"/>
            <a:ext cx="2147292" cy="307777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bg1"/>
                </a:solidFill>
              </a:rPr>
              <a:t>BM_Urban</a:t>
            </a:r>
            <a:r>
              <a:rPr lang="en-US" altLang="ko-KR" sz="1400" dirty="0">
                <a:solidFill>
                  <a:schemeClr val="bg1"/>
                </a:solidFill>
              </a:rPr>
              <a:t> Circuit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46201"/>
            <a:ext cx="2147292" cy="307777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bg1"/>
                </a:solidFill>
              </a:rPr>
              <a:t>BM_Urban</a:t>
            </a:r>
            <a:r>
              <a:rPr lang="en-US" altLang="ko-KR" sz="1400" dirty="0">
                <a:solidFill>
                  <a:schemeClr val="bg1"/>
                </a:solidFill>
              </a:rPr>
              <a:t> Circuit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9025" y="751344"/>
            <a:ext cx="7363252" cy="4842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b="1" dirty="0"/>
              <a:t>4. </a:t>
            </a:r>
            <a:r>
              <a:rPr lang="ko-KR" altLang="en-US" sz="1400" b="1" dirty="0"/>
              <a:t>비지니스 유형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1) PC</a:t>
            </a:r>
            <a:r>
              <a:rPr lang="ko-KR" altLang="en-US" sz="1400" dirty="0"/>
              <a:t>방과 같은 형태의 프랜차이즈로 운영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2) </a:t>
            </a:r>
            <a:r>
              <a:rPr lang="ko-KR" altLang="en-US" sz="1400" dirty="0"/>
              <a:t>준도심 건물 내</a:t>
            </a:r>
            <a:r>
              <a:rPr lang="en-US" altLang="ko-KR" sz="1400" dirty="0"/>
              <a:t>(</a:t>
            </a:r>
            <a:r>
              <a:rPr lang="ko-KR" altLang="en-US" sz="1400" dirty="0"/>
              <a:t>외</a:t>
            </a:r>
            <a:r>
              <a:rPr lang="en-US" altLang="ko-KR" sz="1400" dirty="0"/>
              <a:t>)</a:t>
            </a:r>
            <a:r>
              <a:rPr lang="ko-KR" altLang="en-US" sz="1400" dirty="0"/>
              <a:t>부에 공간 마련</a:t>
            </a:r>
          </a:p>
          <a:p>
            <a:pPr>
              <a:lnSpc>
                <a:spcPct val="130000"/>
              </a:lnSpc>
            </a:pPr>
            <a:endParaRPr lang="en-US" sz="1400" b="1" dirty="0"/>
          </a:p>
          <a:p>
            <a:pPr>
              <a:lnSpc>
                <a:spcPct val="130000"/>
              </a:lnSpc>
            </a:pPr>
            <a:r>
              <a:rPr lang="en-US" altLang="ko-KR" sz="1400" b="1" dirty="0"/>
              <a:t>5. </a:t>
            </a:r>
            <a:r>
              <a:rPr lang="ko-KR" altLang="en-US" sz="1400" b="1" dirty="0"/>
              <a:t>수익모델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1) </a:t>
            </a:r>
            <a:r>
              <a:rPr lang="ko-KR" altLang="en-US" sz="1400" dirty="0"/>
              <a:t>제품 유통 판매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2) </a:t>
            </a:r>
            <a:r>
              <a:rPr lang="ko-KR" altLang="en-US" sz="1400" dirty="0"/>
              <a:t>시간당 사용료</a:t>
            </a:r>
            <a:r>
              <a:rPr lang="en-US" altLang="ko-KR" sz="1400" dirty="0"/>
              <a:t>(</a:t>
            </a:r>
            <a:r>
              <a:rPr lang="ko-KR" altLang="en-US" sz="1400" dirty="0"/>
              <a:t>직영점</a:t>
            </a:r>
            <a:r>
              <a:rPr lang="en-US" altLang="ko-KR" sz="1400" dirty="0"/>
              <a:t>)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 smtClean="0"/>
              <a:t> 3</a:t>
            </a:r>
            <a:r>
              <a:rPr lang="en-US" altLang="ko-KR" sz="1400" dirty="0"/>
              <a:t>) </a:t>
            </a:r>
            <a:r>
              <a:rPr lang="ko-KR" altLang="en-US" sz="1400" dirty="0"/>
              <a:t>프랜차이즈 가맹비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4) </a:t>
            </a:r>
            <a:r>
              <a:rPr lang="ko-KR" altLang="en-US" sz="1400" dirty="0"/>
              <a:t>가맹점 매출 수수료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5) </a:t>
            </a:r>
            <a:r>
              <a:rPr lang="ko-KR" altLang="en-US" sz="1400" dirty="0"/>
              <a:t>케이블</a:t>
            </a:r>
            <a:r>
              <a:rPr lang="en-US" altLang="ko-KR" sz="1400" dirty="0"/>
              <a:t>(</a:t>
            </a:r>
            <a:r>
              <a:rPr lang="ko-KR" altLang="en-US" sz="1400" dirty="0"/>
              <a:t>또는 아프리카</a:t>
            </a:r>
            <a:r>
              <a:rPr lang="en-US" altLang="ko-KR" sz="1400" dirty="0"/>
              <a:t>) </a:t>
            </a:r>
            <a:r>
              <a:rPr lang="ko-KR" altLang="en-US" sz="1400" dirty="0"/>
              <a:t>방송에 콘텐츠 제공</a:t>
            </a:r>
          </a:p>
          <a:p>
            <a:pPr>
              <a:lnSpc>
                <a:spcPct val="130000"/>
              </a:lnSpc>
            </a:pPr>
            <a:endParaRPr lang="en-US" sz="1400" b="1" dirty="0"/>
          </a:p>
          <a:p>
            <a:pPr>
              <a:lnSpc>
                <a:spcPct val="130000"/>
              </a:lnSpc>
            </a:pPr>
            <a:r>
              <a:rPr lang="en-US" altLang="ko-KR" sz="1400" b="1" dirty="0"/>
              <a:t>6. </a:t>
            </a:r>
            <a:r>
              <a:rPr lang="ko-KR" altLang="en-US" sz="1400" b="1" dirty="0"/>
              <a:t>기대효과 </a:t>
            </a:r>
          </a:p>
          <a:p>
            <a:pPr>
              <a:lnSpc>
                <a:spcPct val="130000"/>
              </a:lnSpc>
            </a:pPr>
            <a:r>
              <a:rPr lang="ko-KR" altLang="en-US" sz="1400" b="1" dirty="0"/>
              <a:t>   </a:t>
            </a:r>
            <a:r>
              <a:rPr lang="ko-KR" altLang="en-US" sz="1400" dirty="0"/>
              <a:t> </a:t>
            </a:r>
            <a:r>
              <a:rPr lang="en-US" altLang="ko-KR" sz="1400" dirty="0"/>
              <a:t>1) (</a:t>
            </a:r>
            <a:r>
              <a:rPr lang="ko-KR" altLang="en-US" sz="1400" dirty="0"/>
              <a:t>국내</a:t>
            </a:r>
            <a:r>
              <a:rPr lang="en-US" altLang="ko-KR" sz="1400" dirty="0"/>
              <a:t>/</a:t>
            </a:r>
            <a:r>
              <a:rPr lang="ko-KR" altLang="en-US" sz="1400" dirty="0"/>
              <a:t>외</a:t>
            </a:r>
            <a:r>
              <a:rPr lang="en-US" altLang="ko-KR" sz="1400" dirty="0"/>
              <a:t>)</a:t>
            </a:r>
            <a:r>
              <a:rPr lang="ko-KR" altLang="en-US" sz="1400" dirty="0"/>
              <a:t>생계형 창업자를 위한 아이템 </a:t>
            </a:r>
            <a:r>
              <a:rPr lang="ko-KR" altLang="en-US" sz="1400" dirty="0" smtClean="0"/>
              <a:t>제공</a:t>
            </a:r>
            <a:endParaRPr lang="en-US" altLang="ko-KR" sz="1400" dirty="0" smtClean="0"/>
          </a:p>
          <a:p>
            <a:pPr>
              <a:lnSpc>
                <a:spcPct val="130000"/>
              </a:lnSpc>
            </a:pPr>
            <a:r>
              <a:rPr lang="ko-KR" altLang="ko-KR" sz="1400" dirty="0"/>
              <a:t> </a:t>
            </a:r>
            <a:r>
              <a:rPr lang="ko-KR" altLang="en-US" sz="1400" dirty="0" smtClean="0"/>
              <a:t>      </a:t>
            </a:r>
            <a:r>
              <a:rPr lang="en-US" altLang="ko-KR" sz="1400" dirty="0" smtClean="0"/>
              <a:t>:</a:t>
            </a:r>
            <a:r>
              <a:rPr lang="ko-KR" altLang="en-US" sz="1400" dirty="0" smtClean="0"/>
              <a:t> 퇴직 후 할 것이 없어 하는 느낌이 아닌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지적이고 자기 개발적인 모습으로 비춰질 수 있도록 구성</a:t>
            </a:r>
            <a:endParaRPr lang="ko-KR" altLang="en-US" sz="1400" dirty="0"/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2) </a:t>
            </a:r>
            <a:r>
              <a:rPr lang="ko-KR" altLang="en-US" sz="1400" dirty="0"/>
              <a:t>가족 및 청소년이 함께 할 수 있는 새로운 라이프스타일 공간 제공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3) </a:t>
            </a:r>
            <a:r>
              <a:rPr lang="ko-KR" altLang="en-US" sz="1400" dirty="0"/>
              <a:t>연령을 초월하는 대안교육의 장 제공</a:t>
            </a:r>
          </a:p>
          <a:p>
            <a:pPr>
              <a:lnSpc>
                <a:spcPct val="130000"/>
              </a:lnSpc>
            </a:pPr>
            <a:r>
              <a:rPr lang="ko-KR" altLang="en-US" sz="1400" dirty="0"/>
              <a:t>    </a:t>
            </a:r>
            <a:r>
              <a:rPr lang="en-US" altLang="ko-KR" sz="1400" dirty="0"/>
              <a:t>4) </a:t>
            </a:r>
            <a:r>
              <a:rPr lang="ko-KR" altLang="en-US" sz="1400" dirty="0"/>
              <a:t>새로운 스포츠 또는 프로게임의 발판</a:t>
            </a:r>
          </a:p>
        </p:txBody>
      </p:sp>
    </p:spTree>
    <p:extLst>
      <p:ext uri="{BB962C8B-B14F-4D97-AF65-F5344CB8AC3E}">
        <p14:creationId xmlns:p14="http://schemas.microsoft.com/office/powerpoint/2010/main" val="183021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771107" y="1152843"/>
            <a:ext cx="2177066" cy="3069475"/>
          </a:xfrm>
          <a:prstGeom prst="roundRect">
            <a:avLst>
              <a:gd name="adj" fmla="val 35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5753" y="1534327"/>
            <a:ext cx="1809937" cy="426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4996" y="841832"/>
            <a:ext cx="1451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공간</a:t>
            </a:r>
            <a:r>
              <a:rPr lang="en-US" altLang="ko-KR" sz="1000" b="1" dirty="0" smtClean="0"/>
              <a:t> (</a:t>
            </a:r>
            <a:r>
              <a:rPr lang="ko-KR" altLang="en-US" sz="1000" b="1" dirty="0" smtClean="0"/>
              <a:t>주요기능 </a:t>
            </a:r>
            <a:r>
              <a:rPr lang="en-US" altLang="ko-KR" sz="1000" b="1" dirty="0" smtClean="0"/>
              <a:t>: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RC</a:t>
            </a:r>
            <a:r>
              <a:rPr lang="ko-KR" altLang="en-US" sz="1000" b="1" dirty="0" smtClean="0"/>
              <a:t> 배틀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 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9567" y="150268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RC CAR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706459" y="1706920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드론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3965753" y="2055293"/>
            <a:ext cx="1809937" cy="426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09567" y="2023654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s/w </a:t>
            </a:r>
            <a:r>
              <a:rPr lang="ko-KR" altLang="en-US" sz="1000" dirty="0" smtClean="0"/>
              <a:t>교육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06459" y="2227886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h/w 교육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7112" y="1502688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배틀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7112" y="202365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교육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3965753" y="2560653"/>
            <a:ext cx="1809937" cy="426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09567" y="2529014"/>
            <a:ext cx="874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유지보수 </a:t>
            </a:r>
            <a:r>
              <a:rPr lang="en-US" altLang="ko-KR" sz="1000" dirty="0" smtClean="0"/>
              <a:t>ACC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706459" y="273324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튜닝 ACC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007112" y="2529014"/>
            <a:ext cx="395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ACC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6693931" y="1559430"/>
            <a:ext cx="1809937" cy="4260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437745" y="1527791"/>
            <a:ext cx="664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국내 지역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7434637" y="1732023"/>
            <a:ext cx="667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해외 지역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6735290" y="1527791"/>
            <a:ext cx="628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사업범위</a:t>
            </a:r>
            <a:endParaRPr lang="en-US" sz="1000" dirty="0"/>
          </a:p>
        </p:txBody>
      </p:sp>
      <p:sp>
        <p:nvSpPr>
          <p:cNvPr id="31" name="Rectangle 30"/>
          <p:cNvSpPr/>
          <p:nvPr/>
        </p:nvSpPr>
        <p:spPr>
          <a:xfrm>
            <a:off x="3965753" y="3064068"/>
            <a:ext cx="1809937" cy="4260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709567" y="3032429"/>
            <a:ext cx="4065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중계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6459" y="3236661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배틀리그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007112" y="3032429"/>
            <a:ext cx="517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콘텐츠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4540290" y="1186022"/>
            <a:ext cx="628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수익모델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6693931" y="2189739"/>
            <a:ext cx="1809937" cy="15510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437745" y="222289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방송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7434637" y="2427123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교육기관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6735290" y="2222891"/>
            <a:ext cx="64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제휴범위</a:t>
            </a:r>
            <a:endParaRPr lang="en-US" altLang="ko-KR" sz="1000" dirty="0" smtClean="0"/>
          </a:p>
          <a:p>
            <a:r>
              <a:rPr lang="en-US" sz="1000" dirty="0" smtClean="0"/>
              <a:t>(</a:t>
            </a:r>
            <a:r>
              <a:rPr lang="ko-KR" altLang="en-US" sz="1000" dirty="0" smtClean="0"/>
              <a:t>국내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외</a:t>
            </a:r>
            <a:r>
              <a:rPr lang="en-US" altLang="ko-KR" sz="1000" dirty="0" smtClean="0"/>
              <a:t>)</a:t>
            </a:r>
            <a:endParaRPr lang="en-US" sz="1000" dirty="0"/>
          </a:p>
        </p:txBody>
      </p:sp>
      <p:sp>
        <p:nvSpPr>
          <p:cNvPr id="41" name="Rectangle 40"/>
          <p:cNvSpPr/>
          <p:nvPr/>
        </p:nvSpPr>
        <p:spPr>
          <a:xfrm>
            <a:off x="1160554" y="1352102"/>
            <a:ext cx="1809937" cy="652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836465" y="175793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트렉 제작 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1201913" y="1320463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제품</a:t>
            </a:r>
            <a:endParaRPr lang="en-US" sz="1000" dirty="0"/>
          </a:p>
        </p:txBody>
      </p:sp>
      <p:sp>
        <p:nvSpPr>
          <p:cNvPr id="45" name="Rectangle 44"/>
          <p:cNvSpPr/>
          <p:nvPr/>
        </p:nvSpPr>
        <p:spPr>
          <a:xfrm>
            <a:off x="1160554" y="2244197"/>
            <a:ext cx="1809937" cy="8189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041697" y="3666225"/>
            <a:ext cx="1353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직접 지불 </a:t>
            </a:r>
            <a:r>
              <a:rPr lang="en-US" altLang="ko-KR" sz="1000" dirty="0" smtClean="0"/>
              <a:t>:</a:t>
            </a:r>
            <a:r>
              <a:rPr lang="ko-KR" altLang="en-US" sz="1000" dirty="0" smtClean="0"/>
              <a:t> 시간당 비용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4038589" y="3870457"/>
            <a:ext cx="1665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간접 지출 : 제휴 포인트(코인)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1201913" y="2212558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서비스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1839573" y="1320463"/>
            <a:ext cx="69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제품 셀렉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</a:t>
            </a:r>
            <a:endParaRPr lang="en-US" altLang="ko-KR" sz="1000" dirty="0" smtClean="0"/>
          </a:p>
          <a:p>
            <a:r>
              <a:rPr lang="ko-KR" altLang="en-US" sz="1000" dirty="0" smtClean="0"/>
              <a:t>자체 제작</a:t>
            </a:r>
            <a:endParaRPr lang="en-US" sz="1000" dirty="0"/>
          </a:p>
        </p:txBody>
      </p:sp>
      <p:sp>
        <p:nvSpPr>
          <p:cNvPr id="50" name="Rectangle 49"/>
          <p:cNvSpPr/>
          <p:nvPr/>
        </p:nvSpPr>
        <p:spPr>
          <a:xfrm>
            <a:off x="983054" y="5054313"/>
            <a:ext cx="7713137" cy="14129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45289" y="5060985"/>
            <a:ext cx="2057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직업 창출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프로 게이머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중계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교육 등</a:t>
            </a:r>
            <a:r>
              <a:rPr lang="en-US" altLang="ko-KR" sz="1000" dirty="0" smtClean="0"/>
              <a:t>)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3390345" y="5291133"/>
            <a:ext cx="1672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새로운 지식 융합 스포츠 주도</a:t>
            </a:r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2690998" y="5086901"/>
            <a:ext cx="517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영향력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1852992" y="2228640"/>
            <a:ext cx="664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공간 구성</a:t>
            </a:r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1849884" y="2432872"/>
            <a:ext cx="667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트렉 구성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1852992" y="2638208"/>
            <a:ext cx="664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리그 운영</a:t>
            </a:r>
            <a:endParaRPr lang="en-US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1849884" y="2842440"/>
            <a:ext cx="667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교육 운영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3393453" y="5513622"/>
            <a:ext cx="22485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잉여 공간에 대한 생산적인 활용방안 제시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3390345" y="5743770"/>
            <a:ext cx="1411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지역 상권 활성화에 기여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3390345" y="6002948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폐쇄적이고 자극적인 쾌락 위주의 게임 문화를 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지식 융합적이고 리얼 리얼 소셜스러운 오프라인 형태로 전환</a:t>
            </a:r>
            <a:endParaRPr lang="en-US" sz="1000" dirty="0"/>
          </a:p>
        </p:txBody>
      </p:sp>
      <p:sp>
        <p:nvSpPr>
          <p:cNvPr id="61" name="TextBox 60"/>
          <p:cNvSpPr txBox="1"/>
          <p:nvPr/>
        </p:nvSpPr>
        <p:spPr>
          <a:xfrm>
            <a:off x="7437745" y="2677975"/>
            <a:ext cx="885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온라인 게임사</a:t>
            </a:r>
            <a:endParaRPr lang="en-US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7434637" y="2946997"/>
            <a:ext cx="1339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오프라인 게임(완구))사</a:t>
            </a:r>
            <a:endParaRPr lang="en-US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7437745" y="3189332"/>
            <a:ext cx="628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지역관광</a:t>
            </a:r>
            <a:endParaRPr lang="en-US" sz="1000" dirty="0"/>
          </a:p>
        </p:txBody>
      </p:sp>
      <p:sp>
        <p:nvSpPr>
          <p:cNvPr id="65" name="Rectangle 64"/>
          <p:cNvSpPr/>
          <p:nvPr/>
        </p:nvSpPr>
        <p:spPr>
          <a:xfrm>
            <a:off x="1160554" y="3307893"/>
            <a:ext cx="1809937" cy="8189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01913" y="3315128"/>
            <a:ext cx="420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R&amp;D</a:t>
            </a:r>
            <a:endParaRPr lang="en-US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1852992" y="333121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제품 계발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1849884" y="3535442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프로그램 개발</a:t>
            </a:r>
            <a:endParaRPr lang="en-US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1852992" y="3740778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제휴</a:t>
            </a:r>
            <a:endParaRPr lang="en-US" sz="1000" dirty="0"/>
          </a:p>
        </p:txBody>
      </p:sp>
      <p:sp>
        <p:nvSpPr>
          <p:cNvPr id="71" name="Rounded Rectangle 70"/>
          <p:cNvSpPr/>
          <p:nvPr/>
        </p:nvSpPr>
        <p:spPr>
          <a:xfrm>
            <a:off x="6519125" y="1152843"/>
            <a:ext cx="2177066" cy="3069475"/>
          </a:xfrm>
          <a:prstGeom prst="roundRect">
            <a:avLst>
              <a:gd name="adj" fmla="val 3571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983054" y="1152843"/>
            <a:ext cx="2177066" cy="3069475"/>
          </a:xfrm>
          <a:prstGeom prst="roundRect">
            <a:avLst>
              <a:gd name="adj" fmla="val 3571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83002" y="841832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기본요소</a:t>
            </a:r>
            <a:endParaRPr lang="en-US" sz="1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428412" y="841832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활용</a:t>
            </a:r>
            <a:endParaRPr lang="en-US" sz="1000" b="1" dirty="0"/>
          </a:p>
        </p:txBody>
      </p:sp>
      <p:sp>
        <p:nvSpPr>
          <p:cNvPr id="75" name="Right Arrow 74"/>
          <p:cNvSpPr/>
          <p:nvPr/>
        </p:nvSpPr>
        <p:spPr>
          <a:xfrm>
            <a:off x="2857696" y="1571562"/>
            <a:ext cx="998995" cy="1978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8987037">
            <a:off x="2751385" y="2219941"/>
            <a:ext cx="1208785" cy="1978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17981844">
            <a:off x="2473573" y="2965158"/>
            <a:ext cx="1769782" cy="1978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5968169" y="1636352"/>
            <a:ext cx="563905" cy="1978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3830939" y="4505930"/>
            <a:ext cx="2024431" cy="377219"/>
          </a:xfrm>
          <a:prstGeom prst="downArrow">
            <a:avLst>
              <a:gd name="adj1" fmla="val 69204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437745" y="3457713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R&amp;D </a:t>
            </a:r>
            <a:r>
              <a:rPr lang="ko-KR" altLang="en-US" sz="1000" dirty="0" smtClean="0"/>
              <a:t>테스트배드 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1" y="246201"/>
            <a:ext cx="2147292" cy="307777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err="1">
                <a:solidFill>
                  <a:schemeClr val="bg1"/>
                </a:solidFill>
              </a:rPr>
              <a:t>BM_Urban</a:t>
            </a:r>
            <a:r>
              <a:rPr lang="en-US" altLang="ko-KR" sz="1400" dirty="0">
                <a:solidFill>
                  <a:schemeClr val="bg1"/>
                </a:solidFill>
              </a:rPr>
              <a:t> Circuit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5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398</Words>
  <Application>Microsoft Macintosh PowerPoint</Application>
  <PresentationFormat>On-screen Show (4:3)</PresentationFormat>
  <Paragraphs>87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normalstory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 woo byeon</dc:creator>
  <cp:lastModifiedBy>찬수 변</cp:lastModifiedBy>
  <cp:revision>38</cp:revision>
  <dcterms:created xsi:type="dcterms:W3CDTF">2015-09-18T13:19:54Z</dcterms:created>
  <dcterms:modified xsi:type="dcterms:W3CDTF">2015-09-22T05:47:25Z</dcterms:modified>
</cp:coreProperties>
</file>