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9753600" cy="13004800"/>
  <p:notesSz cx="6858000" cy="9144000"/>
  <p:defaultTextStyle>
    <a:lvl1pPr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1pPr>
    <a:lvl2pPr indent="2286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2pPr>
    <a:lvl3pPr indent="4572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3pPr>
    <a:lvl4pPr indent="6858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4pPr>
    <a:lvl5pPr indent="9144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5pPr>
    <a:lvl6pPr indent="11430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6pPr>
    <a:lvl7pPr indent="13716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7pPr>
    <a:lvl8pPr indent="16002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8pPr>
    <a:lvl9pPr indent="1828800" defTabSz="584200">
      <a:defRPr sz="1300">
        <a:latin typeface="Apple SD 산돌고딕 Neo 일반체"/>
        <a:ea typeface="Apple SD 산돌고딕 Neo 일반체"/>
        <a:cs typeface="Apple SD 산돌고딕 Neo 일반체"/>
        <a:sym typeface="Apple SD 산돌고딕 Neo 일반체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pple SD 산돌고딕 Neo 일반체"/>
          <a:ea typeface="Apple SD 산돌고딕 Neo 일반체"/>
          <a:cs typeface="Apple SD 산돌고딕 Neo 일반체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pple SD 산돌고딕 Neo 일반체"/>
          <a:ea typeface="Apple SD 산돌고딕 Neo 일반체"/>
          <a:cs typeface="Apple SD 산돌고딕 Neo 일반체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pple SD 산돌고딕 Neo 일반체"/>
          <a:ea typeface="Apple SD 산돌고딕 Neo 일반체"/>
          <a:cs typeface="Apple SD 산돌고딕 Neo 일반체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0" name="Shape 8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32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및 부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952500" y="4073525"/>
            <a:ext cx="7848600" cy="24765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952500" y="6616700"/>
            <a:ext cx="7848600" cy="84772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200"/>
            </a:lvl1pPr>
            <a:lvl2pPr marL="0" indent="228600" algn="ctr">
              <a:spcBef>
                <a:spcPts val="0"/>
              </a:spcBef>
              <a:buSzTx/>
              <a:buNone/>
              <a:defRPr sz="4200"/>
            </a:lvl2pPr>
            <a:lvl3pPr marL="0" indent="457200" algn="ctr">
              <a:spcBef>
                <a:spcPts val="0"/>
              </a:spcBef>
              <a:buSzTx/>
              <a:buNone/>
              <a:defRPr sz="4200"/>
            </a:lvl3pPr>
            <a:lvl4pPr marL="0" indent="685800" algn="ctr">
              <a:spcBef>
                <a:spcPts val="0"/>
              </a:spcBef>
              <a:buSzTx/>
              <a:buNone/>
              <a:defRPr sz="4200"/>
            </a:lvl4pPr>
            <a:lvl5pPr marL="0" indent="914400" algn="ctr">
              <a:spcBef>
                <a:spcPts val="0"/>
              </a:spcBef>
              <a:buSzTx/>
              <a:buNone/>
              <a:defRPr sz="4200"/>
            </a:lvl5pPr>
          </a:lstStyle>
          <a:p>
            <a:pPr lvl="0">
              <a:defRPr sz="1800"/>
            </a:pPr>
            <a:r>
              <a:rPr sz="4200"/>
              <a:t>본문 첫 번째 줄</a:t>
            </a:r>
            <a:endParaRPr sz="4200"/>
          </a:p>
          <a:p>
            <a:pPr lvl="1">
              <a:defRPr sz="1800"/>
            </a:pPr>
            <a:r>
              <a:rPr sz="4200"/>
              <a:t>본문 두 번째 줄</a:t>
            </a:r>
            <a:endParaRPr sz="4200"/>
          </a:p>
          <a:p>
            <a:pPr lvl="2">
              <a:defRPr sz="1800"/>
            </a:pPr>
            <a:r>
              <a:rPr sz="4200"/>
              <a:t>본문 세 번째 줄</a:t>
            </a:r>
            <a:endParaRPr sz="4200"/>
          </a:p>
          <a:p>
            <a:pPr lvl="3">
              <a:defRPr sz="1800"/>
            </a:pPr>
            <a:r>
              <a:rPr sz="4200"/>
              <a:t>본문 네 번째 줄</a:t>
            </a:r>
            <a:endParaRPr sz="4200"/>
          </a:p>
          <a:p>
            <a:pPr lvl="4">
              <a:defRPr sz="1800"/>
            </a:pPr>
            <a:r>
              <a:rPr sz="42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tep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459806" y="428202"/>
            <a:ext cx="8955842" cy="466004"/>
          </a:xfrm>
          <a:prstGeom prst="rect">
            <a:avLst/>
          </a:prstGeom>
          <a:solidFill>
            <a:srgbClr val="70BF41"/>
          </a:solidFill>
          <a:ln w="3175">
            <a:miter lim="400000"/>
          </a:ln>
          <a:effectLst>
            <a:outerShdw sx="100000" sy="100000" kx="0" ky="0" algn="b" rotWithShape="0" blurRad="12700" dist="12700" dir="2388334">
              <a:srgbClr val="000000">
                <a:alpha val="7931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0" name="Shape 30"/>
          <p:cNvSpPr/>
          <p:nvPr/>
        </p:nvSpPr>
        <p:spPr>
          <a:xfrm>
            <a:off x="2444327" y="12764816"/>
            <a:ext cx="7024128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457200">
              <a:lnSpc>
                <a:spcPts val="2800"/>
              </a:lnSpc>
              <a:defRPr b="1" sz="9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900">
                <a:solidFill>
                  <a:srgbClr val="A6AAA9"/>
                </a:solidFill>
              </a:rPr>
              <a:t>※ 본 문서는 대외비 문서입니다. 당사(변찬우)의 허가 없이 이를 무단으로 전제하거나 사용할 경우 법에 의한 처분을 비롯해 민/형사상의 책임을 져야 합니다.</a:t>
            </a:r>
          </a:p>
        </p:txBody>
      </p:sp>
      <p:sp>
        <p:nvSpPr>
          <p:cNvPr id="31" name="Shape 31"/>
          <p:cNvSpPr/>
          <p:nvPr/>
        </p:nvSpPr>
        <p:spPr>
          <a:xfrm>
            <a:off x="7773258" y="12344814"/>
            <a:ext cx="1642314" cy="266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marR="457200" algn="ctr" defTabSz="457200">
              <a:lnSpc>
                <a:spcPts val="3200"/>
              </a:lnSpc>
              <a:defRPr b="1" sz="12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A6AAA9"/>
                </a:solidFill>
              </a:rPr>
              <a:t>normalstory by 변찬우 </a:t>
            </a:r>
          </a:p>
        </p:txBody>
      </p:sp>
      <p:sp>
        <p:nvSpPr>
          <p:cNvPr id="32" name="Shape 32"/>
          <p:cNvSpPr/>
          <p:nvPr/>
        </p:nvSpPr>
        <p:spPr>
          <a:xfrm>
            <a:off x="2443830" y="12340503"/>
            <a:ext cx="1943965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rgbClr val="A6AAA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00">
                <a:solidFill>
                  <a:srgbClr val="A6AAA9"/>
                </a:solidFill>
              </a:rPr>
              <a:t>Make accessible Things</a:t>
            </a:r>
          </a:p>
        </p:txBody>
      </p:sp>
      <p:sp>
        <p:nvSpPr>
          <p:cNvPr id="33" name="Shape 33"/>
          <p:cNvSpPr/>
          <p:nvPr/>
        </p:nvSpPr>
        <p:spPr>
          <a:xfrm flipV="1">
            <a:off x="2460093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4" name="Shape 34"/>
          <p:cNvSpPr/>
          <p:nvPr/>
        </p:nvSpPr>
        <p:spPr>
          <a:xfrm flipH="1" flipV="1">
            <a:off x="630173" y="1197385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5" name="Shape 35"/>
          <p:cNvSpPr/>
          <p:nvPr/>
        </p:nvSpPr>
        <p:spPr>
          <a:xfrm flipH="1" flipV="1">
            <a:off x="630173" y="12536885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6" name="Shape 36"/>
          <p:cNvSpPr/>
          <p:nvPr/>
        </p:nvSpPr>
        <p:spPr>
          <a:xfrm flipH="1" flipV="1">
            <a:off x="630173" y="118080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7" name="Shape 37"/>
          <p:cNvSpPr/>
          <p:nvPr/>
        </p:nvSpPr>
        <p:spPr>
          <a:xfrm flipV="1">
            <a:off x="9398526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8" name="Shape 38"/>
          <p:cNvSpPr/>
          <p:nvPr/>
        </p:nvSpPr>
        <p:spPr>
          <a:xfrm flipV="1">
            <a:off x="2138577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39" name="Shape 39"/>
          <p:cNvSpPr/>
          <p:nvPr/>
        </p:nvSpPr>
        <p:spPr>
          <a:xfrm flipV="1">
            <a:off x="647244" y="1176667"/>
            <a:ext cx="1" cy="10621612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40" name="Shape 40"/>
          <p:cNvSpPr/>
          <p:nvPr/>
        </p:nvSpPr>
        <p:spPr>
          <a:xfrm>
            <a:off x="8201663" y="571202"/>
            <a:ext cx="1195173" cy="2529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b="1" sz="1200">
                <a:solidFill>
                  <a:srgbClr val="FFFFFF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FFFFFF"/>
                </a:solidFill>
              </a:rPr>
              <a:t>프로젝트 Plan-B </a:t>
            </a:r>
          </a:p>
        </p:txBody>
      </p:sp>
      <p:sp>
        <p:nvSpPr>
          <p:cNvPr id="41" name="Shape 41"/>
          <p:cNvSpPr/>
          <p:nvPr/>
        </p:nvSpPr>
        <p:spPr>
          <a:xfrm>
            <a:off x="654119" y="1173098"/>
            <a:ext cx="1477585" cy="1600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* beyond Systemic innovation!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파편화되고 사용 가치를 찾지 못한체 기술적 가능성만 확인하는 connoted device가 되지 말자.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</p:txBody>
      </p:sp>
      <p:sp>
        <p:nvSpPr>
          <p:cNvPr id="42" name="Shape 42"/>
          <p:cNvSpPr/>
          <p:nvPr/>
        </p:nvSpPr>
        <p:spPr>
          <a:xfrm>
            <a:off x="2446915" y="8581959"/>
            <a:ext cx="2680158" cy="2552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주요 포인트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 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1) 뭐지 ? 왜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2) 누구한테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3) 어떻게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4) 얼마면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5) 얼마에 어디서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6) 판매 전/후, 어떻게 관리 하지?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7) 특징, next step</a:t>
            </a:r>
          </a:p>
        </p:txBody>
      </p:sp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tep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459806" y="428202"/>
            <a:ext cx="8955842" cy="466004"/>
          </a:xfrm>
          <a:prstGeom prst="rect">
            <a:avLst/>
          </a:prstGeom>
          <a:solidFill>
            <a:srgbClr val="51A7F9"/>
          </a:solidFill>
          <a:ln w="3175">
            <a:miter lim="400000"/>
          </a:ln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45" name="Shape 45"/>
          <p:cNvSpPr/>
          <p:nvPr/>
        </p:nvSpPr>
        <p:spPr>
          <a:xfrm>
            <a:off x="2444327" y="12764816"/>
            <a:ext cx="7024128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457200">
              <a:lnSpc>
                <a:spcPts val="2800"/>
              </a:lnSpc>
              <a:defRPr b="1" sz="9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900">
                <a:solidFill>
                  <a:srgbClr val="A6AAA9"/>
                </a:solidFill>
              </a:rPr>
              <a:t>※ 본 문서는 대외비 문서입니다. 당사(변찬우)의 허가 없이 이를 무단으로 전제하거나 사용할 경우 법에 의한 처분을 비롯해 민/형사상의 책임을 져야 합니다.</a:t>
            </a:r>
          </a:p>
        </p:txBody>
      </p:sp>
      <p:sp>
        <p:nvSpPr>
          <p:cNvPr id="46" name="Shape 46"/>
          <p:cNvSpPr/>
          <p:nvPr/>
        </p:nvSpPr>
        <p:spPr>
          <a:xfrm>
            <a:off x="7773258" y="12344814"/>
            <a:ext cx="1642314" cy="266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marR="457200" algn="ctr" defTabSz="457200">
              <a:lnSpc>
                <a:spcPts val="3200"/>
              </a:lnSpc>
              <a:defRPr b="1" sz="12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A6AAA9"/>
                </a:solidFill>
              </a:rPr>
              <a:t>normalstory by 변찬우 </a:t>
            </a:r>
          </a:p>
        </p:txBody>
      </p:sp>
      <p:sp>
        <p:nvSpPr>
          <p:cNvPr id="47" name="Shape 47"/>
          <p:cNvSpPr/>
          <p:nvPr/>
        </p:nvSpPr>
        <p:spPr>
          <a:xfrm>
            <a:off x="2443830" y="12340503"/>
            <a:ext cx="1943965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rgbClr val="A6AAA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00">
                <a:solidFill>
                  <a:srgbClr val="A6AAA9"/>
                </a:solidFill>
              </a:rPr>
              <a:t>Make accessible Things</a:t>
            </a:r>
          </a:p>
        </p:txBody>
      </p:sp>
      <p:sp>
        <p:nvSpPr>
          <p:cNvPr id="48" name="Shape 48"/>
          <p:cNvSpPr/>
          <p:nvPr/>
        </p:nvSpPr>
        <p:spPr>
          <a:xfrm flipV="1">
            <a:off x="2460093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49" name="Shape 49"/>
          <p:cNvSpPr/>
          <p:nvPr/>
        </p:nvSpPr>
        <p:spPr>
          <a:xfrm flipH="1" flipV="1">
            <a:off x="630173" y="1197385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0" name="Shape 50"/>
          <p:cNvSpPr/>
          <p:nvPr/>
        </p:nvSpPr>
        <p:spPr>
          <a:xfrm flipH="1" flipV="1">
            <a:off x="630173" y="12536885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1" name="Shape 51"/>
          <p:cNvSpPr/>
          <p:nvPr/>
        </p:nvSpPr>
        <p:spPr>
          <a:xfrm flipH="1" flipV="1">
            <a:off x="630173" y="118080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2" name="Shape 52"/>
          <p:cNvSpPr/>
          <p:nvPr/>
        </p:nvSpPr>
        <p:spPr>
          <a:xfrm flipV="1">
            <a:off x="9398526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3" name="Shape 53"/>
          <p:cNvSpPr/>
          <p:nvPr/>
        </p:nvSpPr>
        <p:spPr>
          <a:xfrm flipV="1">
            <a:off x="2138577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4" name="Shape 54"/>
          <p:cNvSpPr/>
          <p:nvPr/>
        </p:nvSpPr>
        <p:spPr>
          <a:xfrm flipV="1">
            <a:off x="647244" y="1176667"/>
            <a:ext cx="1" cy="10621612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55" name="Shape 55"/>
          <p:cNvSpPr/>
          <p:nvPr/>
        </p:nvSpPr>
        <p:spPr>
          <a:xfrm>
            <a:off x="8201663" y="571202"/>
            <a:ext cx="1195173" cy="2529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b="1" sz="1200">
                <a:solidFill>
                  <a:srgbClr val="FFFFFF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FFFFFF"/>
                </a:solidFill>
              </a:rPr>
              <a:t>프로젝트 Plan-B </a:t>
            </a:r>
          </a:p>
        </p:txBody>
      </p:sp>
      <p:sp>
        <p:nvSpPr>
          <p:cNvPr id="56" name="Shape 56"/>
          <p:cNvSpPr/>
          <p:nvPr/>
        </p:nvSpPr>
        <p:spPr>
          <a:xfrm>
            <a:off x="654119" y="1173098"/>
            <a:ext cx="1477585" cy="1600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* beyond Systemic innovation!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파편화되고 사용 가치를 찾지 못한체 기술적 가능성만 확인하는 connoted device가 되지 말자.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</p:txBody>
      </p:sp>
      <p:sp>
        <p:nvSpPr>
          <p:cNvPr id="57" name="Shape 57"/>
          <p:cNvSpPr/>
          <p:nvPr/>
        </p:nvSpPr>
        <p:spPr>
          <a:xfrm>
            <a:off x="2446915" y="8581959"/>
            <a:ext cx="2680158" cy="2552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주요 포인트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 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1) 뭐지 ? 왜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2) 누구한테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3) 어떻게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4) 얼마면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5) 얼마에 어디서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6) 판매 전/후, 어떻게 관리 하지?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7) 특징, next step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tep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459806" y="428202"/>
            <a:ext cx="8955842" cy="466004"/>
          </a:xfrm>
          <a:prstGeom prst="rect">
            <a:avLst/>
          </a:prstGeom>
          <a:solidFill>
            <a:srgbClr val="F5D328"/>
          </a:solidFill>
          <a:ln w="3175">
            <a:miter lim="400000"/>
          </a:ln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0" name="Shape 60"/>
          <p:cNvSpPr/>
          <p:nvPr/>
        </p:nvSpPr>
        <p:spPr>
          <a:xfrm>
            <a:off x="2444327" y="12764816"/>
            <a:ext cx="7024128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457200">
              <a:lnSpc>
                <a:spcPts val="2800"/>
              </a:lnSpc>
              <a:defRPr b="1" sz="9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900">
                <a:solidFill>
                  <a:srgbClr val="A6AAA9"/>
                </a:solidFill>
              </a:rPr>
              <a:t>※ 본 문서는 대외비 문서입니다. 당사(변찬우)의 허가 없이 이를 무단으로 전제하거나 사용할 경우 법에 의한 처분을 비롯해 민/형사상의 책임을 져야 합니다.</a:t>
            </a:r>
          </a:p>
        </p:txBody>
      </p:sp>
      <p:sp>
        <p:nvSpPr>
          <p:cNvPr id="61" name="Shape 61"/>
          <p:cNvSpPr/>
          <p:nvPr/>
        </p:nvSpPr>
        <p:spPr>
          <a:xfrm>
            <a:off x="7773258" y="12344814"/>
            <a:ext cx="1642314" cy="266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marR="457200" algn="ctr" defTabSz="457200">
              <a:lnSpc>
                <a:spcPts val="3200"/>
              </a:lnSpc>
              <a:defRPr b="1" sz="1200">
                <a:solidFill>
                  <a:srgbClr val="A6AAA9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A6AAA9"/>
                </a:solidFill>
              </a:rPr>
              <a:t>normalstory by 변찬우 </a:t>
            </a:r>
          </a:p>
        </p:txBody>
      </p:sp>
      <p:sp>
        <p:nvSpPr>
          <p:cNvPr id="62" name="Shape 62"/>
          <p:cNvSpPr/>
          <p:nvPr/>
        </p:nvSpPr>
        <p:spPr>
          <a:xfrm>
            <a:off x="2443830" y="12340503"/>
            <a:ext cx="1943965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rgbClr val="A6AAA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300">
                <a:solidFill>
                  <a:srgbClr val="A6AAA9"/>
                </a:solidFill>
              </a:rPr>
              <a:t>Make accessible Things</a:t>
            </a:r>
          </a:p>
        </p:txBody>
      </p:sp>
      <p:sp>
        <p:nvSpPr>
          <p:cNvPr id="63" name="Shape 63"/>
          <p:cNvSpPr/>
          <p:nvPr/>
        </p:nvSpPr>
        <p:spPr>
          <a:xfrm flipV="1">
            <a:off x="2460093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4" name="Shape 64"/>
          <p:cNvSpPr/>
          <p:nvPr/>
        </p:nvSpPr>
        <p:spPr>
          <a:xfrm flipH="1" flipV="1">
            <a:off x="630173" y="1197385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5" name="Shape 65"/>
          <p:cNvSpPr/>
          <p:nvPr/>
        </p:nvSpPr>
        <p:spPr>
          <a:xfrm flipH="1" flipV="1">
            <a:off x="630173" y="12536885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6" name="Shape 66"/>
          <p:cNvSpPr/>
          <p:nvPr/>
        </p:nvSpPr>
        <p:spPr>
          <a:xfrm flipH="1" flipV="1">
            <a:off x="630173" y="1180802"/>
            <a:ext cx="8671054" cy="1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7" name="Shape 67"/>
          <p:cNvSpPr/>
          <p:nvPr/>
        </p:nvSpPr>
        <p:spPr>
          <a:xfrm flipV="1">
            <a:off x="9398526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8" name="Shape 68"/>
          <p:cNvSpPr/>
          <p:nvPr/>
        </p:nvSpPr>
        <p:spPr>
          <a:xfrm flipV="1">
            <a:off x="2138577" y="1176668"/>
            <a:ext cx="1" cy="11428513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69" name="Shape 69"/>
          <p:cNvSpPr/>
          <p:nvPr/>
        </p:nvSpPr>
        <p:spPr>
          <a:xfrm flipV="1">
            <a:off x="647244" y="1176667"/>
            <a:ext cx="1" cy="10621612"/>
          </a:xfrm>
          <a:prstGeom prst="line">
            <a:avLst/>
          </a:prstGeom>
          <a:ln w="12700">
            <a:solidFill>
              <a:srgbClr val="000000">
                <a:alpha val="34211"/>
              </a:srgbClr>
            </a:solidFill>
            <a:custDash>
              <a:ds d="1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70" name="Shape 70"/>
          <p:cNvSpPr/>
          <p:nvPr/>
        </p:nvSpPr>
        <p:spPr>
          <a:xfrm>
            <a:off x="8201663" y="571202"/>
            <a:ext cx="1152501" cy="2529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b="1" sz="1200">
                <a:solidFill>
                  <a:srgbClr val="FFFFFF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200">
                <a:solidFill>
                  <a:srgbClr val="FFFFFF"/>
                </a:solidFill>
              </a:rPr>
              <a:t>프로젝트 Plan-B</a:t>
            </a:r>
          </a:p>
        </p:txBody>
      </p:sp>
      <p:sp>
        <p:nvSpPr>
          <p:cNvPr id="71" name="Shape 71"/>
          <p:cNvSpPr/>
          <p:nvPr/>
        </p:nvSpPr>
        <p:spPr>
          <a:xfrm>
            <a:off x="654119" y="1173098"/>
            <a:ext cx="1477585" cy="1600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* beyond Systemic innovation!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A6AAA9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파편화되고 사용 가치를 찾지 못한체 기술적 가능성만 확인하는 connoted device가 되지 말자.</a:t>
            </a:r>
            <a:endParaRPr sz="1200">
              <a:solidFill>
                <a:srgbClr val="A6AAA9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</p:txBody>
      </p:sp>
      <p:sp>
        <p:nvSpPr>
          <p:cNvPr id="72" name="Shape 72"/>
          <p:cNvSpPr/>
          <p:nvPr/>
        </p:nvSpPr>
        <p:spPr>
          <a:xfrm>
            <a:off x="2446915" y="8581959"/>
            <a:ext cx="2680158" cy="2552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주요 포인트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 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1) 뭐지 ? 왜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2) 누구한테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3) 어떻게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4) 얼마면 만들지?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5) 얼마에 어디서 팔지?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6) 판매 전/후, 어떻게 관리 하지?</a:t>
            </a:r>
            <a:endParaRPr sz="1200">
              <a:solidFill>
                <a:srgbClr val="323333"/>
              </a:solidFill>
              <a:latin typeface="AppleGothic 일반체"/>
              <a:ea typeface="AppleGothic 일반체"/>
              <a:cs typeface="AppleGothic 일반체"/>
              <a:sym typeface="AppleGothic 일반체"/>
            </a:endParaRPr>
          </a:p>
          <a:p>
            <a:pPr lvl="1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rPr>
              <a:t>7) 특징, next step</a:t>
            </a:r>
          </a:p>
        </p:txBody>
      </p:sp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빈 페이지 복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1897480" y="12397199"/>
            <a:ext cx="5637844" cy="469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lnSpc>
                <a:spcPts val="3100"/>
              </a:lnSpc>
              <a:defRPr sz="1800"/>
            </a:pPr>
            <a:r>
              <a:rPr sz="1100">
                <a:solidFill>
                  <a:srgbClr val="53585F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rPr>
              <a:t>※ 본 문서는 대외비 문서입니다.  당사(변찬우)의 허가 없이 이를 무단으로 전제하거나 사용할 경우 </a:t>
            </a:r>
            <a:endParaRPr sz="1100">
              <a:solidFill>
                <a:srgbClr val="53585F"/>
              </a:solidFill>
              <a:latin typeface="Apple SD 산돌고딕 Neo 세미볼드체"/>
              <a:ea typeface="Apple SD 산돌고딕 Neo 세미볼드체"/>
              <a:cs typeface="Apple SD 산돌고딕 Neo 세미볼드체"/>
              <a:sym typeface="Apple SD 산돌고딕 Neo 세미볼드체"/>
            </a:endParaRPr>
          </a:p>
          <a:p>
            <a:pPr lvl="0" defTabSz="457200">
              <a:lnSpc>
                <a:spcPts val="3100"/>
              </a:lnSpc>
              <a:defRPr sz="1800"/>
            </a:pPr>
            <a:r>
              <a:rPr sz="1100">
                <a:solidFill>
                  <a:srgbClr val="53585F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rPr>
              <a:t>     법에 의한 처분을 비롯해 민/형사상의 책임을 져야 합니다.</a:t>
            </a:r>
          </a:p>
        </p:txBody>
      </p:sp>
      <p:sp>
        <p:nvSpPr>
          <p:cNvPr id="75" name="Shape 75"/>
          <p:cNvSpPr/>
          <p:nvPr/>
        </p:nvSpPr>
        <p:spPr>
          <a:xfrm>
            <a:off x="1908668" y="11806308"/>
            <a:ext cx="6049052" cy="4953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>
              <a:lnSpc>
                <a:spcPct val="120000"/>
              </a:lnSpc>
              <a:defRPr sz="1800"/>
            </a:pPr>
            <a:r>
              <a:rPr sz="1200">
                <a:solidFill>
                  <a:srgbClr val="53585F"/>
                </a:solidFill>
              </a:rPr>
              <a:t>2014.05.07      변찬우  82-10-7108-6391       everpresent@hanmail.net</a:t>
            </a:r>
            <a:endParaRPr sz="1200">
              <a:solidFill>
                <a:srgbClr val="53585F"/>
              </a:solidFill>
            </a:endParaRPr>
          </a:p>
          <a:p>
            <a:pPr lvl="0">
              <a:lnSpc>
                <a:spcPct val="120000"/>
              </a:lnSpc>
              <a:defRPr sz="1800"/>
            </a:pPr>
            <a:r>
              <a:rPr sz="1200">
                <a:solidFill>
                  <a:srgbClr val="53585F"/>
                </a:solidFill>
              </a:rPr>
              <a:t>normalstory.com          서울시 강남구 역삼동 683-34 새롬빌딩 4층 D.CAMP</a:t>
            </a:r>
          </a:p>
        </p:txBody>
      </p:sp>
      <p:pic>
        <p:nvPicPr>
          <p:cNvPr id="76" name="QRcod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00092" y="11794914"/>
            <a:ext cx="1114291" cy="111235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빈 페이지 복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2444327" y="12764816"/>
            <a:ext cx="7024128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defTabSz="457200">
              <a:lnSpc>
                <a:spcPts val="2800"/>
              </a:lnSpc>
              <a:defRPr b="1" sz="900">
                <a:solidFill>
                  <a:srgbClr val="323333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900">
                <a:solidFill>
                  <a:srgbClr val="323333"/>
                </a:solidFill>
              </a:rPr>
              <a:t>※ 본 문서는 대외비 문서입니다. 당사(변찬우)의 허가 없이 이를 무단으로 전제하거나 사용할 경우 법에 의한 처분을 비롯해 민/형사상의 책임을 져야 합니다.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사진 - 수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952500" y="7883525"/>
            <a:ext cx="7848600" cy="10668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952500" y="8988425"/>
            <a:ext cx="7848600" cy="84772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200"/>
            </a:lvl1pPr>
            <a:lvl2pPr marL="0" indent="228600" algn="ctr">
              <a:spcBef>
                <a:spcPts val="0"/>
              </a:spcBef>
              <a:buSzTx/>
              <a:buNone/>
              <a:defRPr sz="4200"/>
            </a:lvl2pPr>
            <a:lvl3pPr marL="0" indent="457200" algn="ctr">
              <a:spcBef>
                <a:spcPts val="0"/>
              </a:spcBef>
              <a:buSzTx/>
              <a:buNone/>
              <a:defRPr sz="4200"/>
            </a:lvl3pPr>
            <a:lvl4pPr marL="0" indent="685800" algn="ctr">
              <a:spcBef>
                <a:spcPts val="0"/>
              </a:spcBef>
              <a:buSzTx/>
              <a:buNone/>
              <a:defRPr sz="4200"/>
            </a:lvl4pPr>
            <a:lvl5pPr marL="0" indent="914400" algn="ctr">
              <a:spcBef>
                <a:spcPts val="0"/>
              </a:spcBef>
              <a:buSzTx/>
              <a:buNone/>
              <a:defRPr sz="4200"/>
            </a:lvl5pPr>
          </a:lstStyle>
          <a:p>
            <a:pPr lvl="0">
              <a:defRPr sz="1800"/>
            </a:pPr>
            <a:r>
              <a:rPr sz="4200"/>
              <a:t>본문 첫 번째 줄</a:t>
            </a:r>
            <a:endParaRPr sz="4200"/>
          </a:p>
          <a:p>
            <a:pPr lvl="1">
              <a:defRPr sz="1800"/>
            </a:pPr>
            <a:r>
              <a:rPr sz="4200"/>
              <a:t>본문 두 번째 줄</a:t>
            </a:r>
            <a:endParaRPr sz="4200"/>
          </a:p>
          <a:p>
            <a:pPr lvl="2">
              <a:defRPr sz="1800"/>
            </a:pPr>
            <a:r>
              <a:rPr sz="4200"/>
              <a:t>본문 세 번째 줄</a:t>
            </a:r>
            <a:endParaRPr sz="4200"/>
          </a:p>
          <a:p>
            <a:pPr lvl="3">
              <a:defRPr sz="1800"/>
            </a:pPr>
            <a:r>
              <a:rPr sz="4200"/>
              <a:t>본문 네 번째 줄</a:t>
            </a:r>
            <a:endParaRPr sz="4200"/>
          </a:p>
          <a:p>
            <a:pPr lvl="4">
              <a:defRPr sz="1800"/>
            </a:pPr>
            <a:r>
              <a:rPr sz="42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- 중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952500" y="5264150"/>
            <a:ext cx="7848600" cy="24765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사진 - 수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714375" y="3321050"/>
            <a:ext cx="4000500" cy="2990850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pPr lvl="0">
              <a:defRPr sz="1800"/>
            </a:pPr>
            <a:r>
              <a:rPr sz="8000"/>
              <a:t>제목 텍스트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714375" y="6416675"/>
            <a:ext cx="4000500" cy="307657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200"/>
            </a:lvl1pPr>
            <a:lvl2pPr marL="0" indent="228600" algn="ctr">
              <a:spcBef>
                <a:spcPts val="0"/>
              </a:spcBef>
              <a:buSzTx/>
              <a:buNone/>
              <a:defRPr sz="4200"/>
            </a:lvl2pPr>
            <a:lvl3pPr marL="0" indent="457200" algn="ctr">
              <a:spcBef>
                <a:spcPts val="0"/>
              </a:spcBef>
              <a:buSzTx/>
              <a:buNone/>
              <a:defRPr sz="4200"/>
            </a:lvl3pPr>
            <a:lvl4pPr marL="0" indent="685800" algn="ctr">
              <a:spcBef>
                <a:spcPts val="0"/>
              </a:spcBef>
              <a:buSzTx/>
              <a:buNone/>
              <a:defRPr sz="4200"/>
            </a:lvl4pPr>
            <a:lvl5pPr marL="0" indent="914400" algn="ctr">
              <a:spcBef>
                <a:spcPts val="0"/>
              </a:spcBef>
              <a:buSzTx/>
              <a:buNone/>
              <a:defRPr sz="4200"/>
            </a:lvl5pPr>
          </a:lstStyle>
          <a:p>
            <a:pPr lvl="0">
              <a:defRPr sz="1800"/>
            </a:pPr>
            <a:r>
              <a:rPr sz="4200"/>
              <a:t>본문 첫 번째 줄</a:t>
            </a:r>
            <a:endParaRPr sz="4200"/>
          </a:p>
          <a:p>
            <a:pPr lvl="1">
              <a:defRPr sz="1800"/>
            </a:pPr>
            <a:r>
              <a:rPr sz="4200"/>
              <a:t>본문 두 번째 줄</a:t>
            </a:r>
            <a:endParaRPr sz="4200"/>
          </a:p>
          <a:p>
            <a:pPr lvl="2">
              <a:defRPr sz="1800"/>
            </a:pPr>
            <a:r>
              <a:rPr sz="4200"/>
              <a:t>본문 세 번째 줄</a:t>
            </a:r>
            <a:endParaRPr sz="4200"/>
          </a:p>
          <a:p>
            <a:pPr lvl="3">
              <a:defRPr sz="1800"/>
            </a:pPr>
            <a:r>
              <a:rPr sz="4200"/>
              <a:t>본문 네 번째 줄</a:t>
            </a:r>
            <a:endParaRPr sz="4200"/>
          </a:p>
          <a:p>
            <a:pPr lvl="4">
              <a:defRPr sz="1800"/>
            </a:pPr>
            <a:r>
              <a:rPr sz="42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- 상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800"/>
              <a:t>본문 첫 번째 줄</a:t>
            </a:r>
            <a:endParaRPr sz="4800"/>
          </a:p>
          <a:p>
            <a:pPr lvl="1">
              <a:defRPr sz="1800"/>
            </a:pPr>
            <a:r>
              <a:rPr sz="4800"/>
              <a:t>본문 두 번째 줄</a:t>
            </a:r>
            <a:endParaRPr sz="4800"/>
          </a:p>
          <a:p>
            <a:pPr lvl="2">
              <a:defRPr sz="1800"/>
            </a:pPr>
            <a:r>
              <a:rPr sz="4800"/>
              <a:t>본문 세 번째 줄</a:t>
            </a:r>
            <a:endParaRPr sz="4800"/>
          </a:p>
          <a:p>
            <a:pPr lvl="3">
              <a:defRPr sz="1800"/>
            </a:pPr>
            <a:r>
              <a:rPr sz="4800"/>
              <a:t>본문 네 번째 줄</a:t>
            </a:r>
            <a:endParaRPr sz="4800"/>
          </a:p>
          <a:p>
            <a:pPr lvl="4">
              <a:defRPr sz="1800"/>
            </a:pPr>
            <a:r>
              <a:rPr sz="48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xfrm>
            <a:off x="714375" y="3140075"/>
            <a:ext cx="8324850" cy="16192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714375" y="4797425"/>
            <a:ext cx="4000500" cy="4714875"/>
          </a:xfrm>
          <a:prstGeom prst="rect">
            <a:avLst/>
          </a:prstGeom>
        </p:spPr>
        <p:txBody>
          <a:bodyPr/>
          <a:lstStyle>
            <a:lvl1pPr marL="440871" indent="-440871">
              <a:spcBef>
                <a:spcPts val="3200"/>
              </a:spcBef>
              <a:defRPr sz="3600"/>
            </a:lvl1pPr>
            <a:lvl2pPr marL="783771" indent="-440871">
              <a:spcBef>
                <a:spcPts val="3200"/>
              </a:spcBef>
              <a:defRPr sz="3600"/>
            </a:lvl2pPr>
            <a:lvl3pPr marL="1126671" indent="-440871">
              <a:spcBef>
                <a:spcPts val="3200"/>
              </a:spcBef>
              <a:defRPr sz="3600"/>
            </a:lvl3pPr>
            <a:lvl4pPr marL="1469571" indent="-440871">
              <a:spcBef>
                <a:spcPts val="3200"/>
              </a:spcBef>
              <a:defRPr sz="3600"/>
            </a:lvl4pPr>
            <a:lvl5pPr marL="1812471" indent="-440871">
              <a:spcBef>
                <a:spcPts val="3200"/>
              </a:spcBef>
              <a:defRPr sz="3600"/>
            </a:lvl5pPr>
          </a:lstStyle>
          <a:p>
            <a:pPr lvl="0">
              <a:defRPr sz="1800"/>
            </a:pPr>
            <a:r>
              <a:rPr sz="3600"/>
              <a:t>본문 첫 번째 줄</a:t>
            </a:r>
            <a:endParaRPr sz="3600"/>
          </a:p>
          <a:p>
            <a:pPr lvl="1">
              <a:defRPr sz="1800"/>
            </a:pPr>
            <a:r>
              <a:rPr sz="3600"/>
              <a:t>본문 두 번째 줄</a:t>
            </a:r>
            <a:endParaRPr sz="3600"/>
          </a:p>
          <a:p>
            <a:pPr lvl="2">
              <a:defRPr sz="1800"/>
            </a:pPr>
            <a:r>
              <a:rPr sz="3600"/>
              <a:t>본문 세 번째 줄</a:t>
            </a:r>
            <a:endParaRPr sz="3600"/>
          </a:p>
          <a:p>
            <a:pPr lvl="3">
              <a:defRPr sz="1800"/>
            </a:pPr>
            <a:r>
              <a:rPr sz="3600"/>
              <a:t>본문 네 번째 줄</a:t>
            </a:r>
            <a:endParaRPr sz="3600"/>
          </a:p>
          <a:p>
            <a:pPr lvl="4">
              <a:defRPr sz="1800"/>
            </a:pPr>
            <a:r>
              <a:rPr sz="36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714375" y="3797300"/>
            <a:ext cx="8324850" cy="54102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800"/>
              <a:t>본문 첫 번째 줄</a:t>
            </a:r>
            <a:endParaRPr sz="4800"/>
          </a:p>
          <a:p>
            <a:pPr lvl="1">
              <a:defRPr sz="1800"/>
            </a:pPr>
            <a:r>
              <a:rPr sz="4800"/>
              <a:t>본문 두 번째 줄</a:t>
            </a:r>
            <a:endParaRPr sz="4800"/>
          </a:p>
          <a:p>
            <a:pPr lvl="2">
              <a:defRPr sz="1800"/>
            </a:pPr>
            <a:r>
              <a:rPr sz="4800"/>
              <a:t>본문 세 번째 줄</a:t>
            </a:r>
            <a:endParaRPr sz="4800"/>
          </a:p>
          <a:p>
            <a:pPr lvl="3">
              <a:defRPr sz="1800"/>
            </a:pPr>
            <a:r>
              <a:rPr sz="4800"/>
              <a:t>본문 네 번째 줄</a:t>
            </a:r>
            <a:endParaRPr sz="4800"/>
          </a:p>
          <a:p>
            <a:pPr lvl="4">
              <a:defRPr sz="1800"/>
            </a:pPr>
            <a:r>
              <a:rPr sz="4800"/>
              <a:t>본문 다섯번째 줄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714375" y="3178175"/>
            <a:ext cx="8324850" cy="16192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10600"/>
              <a:t>제목 텍스트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714375" y="4797425"/>
            <a:ext cx="8324850" cy="471487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4800"/>
              <a:t>본문 첫 번째 줄</a:t>
            </a:r>
            <a:endParaRPr sz="4800"/>
          </a:p>
          <a:p>
            <a:pPr lvl="1">
              <a:defRPr sz="1800"/>
            </a:pPr>
            <a:r>
              <a:rPr sz="4800"/>
              <a:t>본문 두 번째 줄</a:t>
            </a:r>
            <a:endParaRPr sz="4800"/>
          </a:p>
          <a:p>
            <a:pPr lvl="2">
              <a:defRPr sz="1800"/>
            </a:pPr>
            <a:r>
              <a:rPr sz="4800"/>
              <a:t>본문 세 번째 줄</a:t>
            </a:r>
            <a:endParaRPr sz="4800"/>
          </a:p>
          <a:p>
            <a:pPr lvl="3">
              <a:defRPr sz="1800"/>
            </a:pPr>
            <a:r>
              <a:rPr sz="4800"/>
              <a:t>본문 네 번째 줄</a:t>
            </a:r>
            <a:endParaRPr sz="4800"/>
          </a:p>
          <a:p>
            <a:pPr lvl="4">
              <a:defRPr sz="1800"/>
            </a:pPr>
            <a:r>
              <a:rPr sz="4800"/>
              <a:t>본문 다섯번째 줄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spd="med" advClick="1"/>
  <p:txStyles>
    <p:titleStyle>
      <a:lvl1pPr algn="ctr" defTabSz="584200">
        <a:defRPr sz="10600">
          <a:latin typeface="+mn-lt"/>
          <a:ea typeface="+mn-ea"/>
          <a:cs typeface="+mn-cs"/>
          <a:sym typeface="Apple SD 산돌고딕 Neo 옅은체"/>
        </a:defRPr>
      </a:lvl1pPr>
      <a:lvl2pPr indent="228600" algn="ctr" defTabSz="584200">
        <a:defRPr sz="10600">
          <a:latin typeface="+mn-lt"/>
          <a:ea typeface="+mn-ea"/>
          <a:cs typeface="+mn-cs"/>
          <a:sym typeface="Apple SD 산돌고딕 Neo 옅은체"/>
        </a:defRPr>
      </a:lvl2pPr>
      <a:lvl3pPr indent="457200" algn="ctr" defTabSz="584200">
        <a:defRPr sz="10600">
          <a:latin typeface="+mn-lt"/>
          <a:ea typeface="+mn-ea"/>
          <a:cs typeface="+mn-cs"/>
          <a:sym typeface="Apple SD 산돌고딕 Neo 옅은체"/>
        </a:defRPr>
      </a:lvl3pPr>
      <a:lvl4pPr indent="685800" algn="ctr" defTabSz="584200">
        <a:defRPr sz="10600">
          <a:latin typeface="+mn-lt"/>
          <a:ea typeface="+mn-ea"/>
          <a:cs typeface="+mn-cs"/>
          <a:sym typeface="Apple SD 산돌고딕 Neo 옅은체"/>
        </a:defRPr>
      </a:lvl4pPr>
      <a:lvl5pPr indent="914400" algn="ctr" defTabSz="584200">
        <a:defRPr sz="10600">
          <a:latin typeface="+mn-lt"/>
          <a:ea typeface="+mn-ea"/>
          <a:cs typeface="+mn-cs"/>
          <a:sym typeface="Apple SD 산돌고딕 Neo 옅은체"/>
        </a:defRPr>
      </a:lvl5pPr>
      <a:lvl6pPr indent="1143000" algn="ctr" defTabSz="584200">
        <a:defRPr sz="10600">
          <a:latin typeface="+mn-lt"/>
          <a:ea typeface="+mn-ea"/>
          <a:cs typeface="+mn-cs"/>
          <a:sym typeface="Apple SD 산돌고딕 Neo 옅은체"/>
        </a:defRPr>
      </a:lvl6pPr>
      <a:lvl7pPr indent="1371600" algn="ctr" defTabSz="584200">
        <a:defRPr sz="10600">
          <a:latin typeface="+mn-lt"/>
          <a:ea typeface="+mn-ea"/>
          <a:cs typeface="+mn-cs"/>
          <a:sym typeface="Apple SD 산돌고딕 Neo 옅은체"/>
        </a:defRPr>
      </a:lvl7pPr>
      <a:lvl8pPr indent="1600200" algn="ctr" defTabSz="584200">
        <a:defRPr sz="10600">
          <a:latin typeface="+mn-lt"/>
          <a:ea typeface="+mn-ea"/>
          <a:cs typeface="+mn-cs"/>
          <a:sym typeface="Apple SD 산돌고딕 Neo 옅은체"/>
        </a:defRPr>
      </a:lvl8pPr>
      <a:lvl9pPr indent="1828800" algn="ctr" defTabSz="584200">
        <a:defRPr sz="10600">
          <a:latin typeface="+mn-lt"/>
          <a:ea typeface="+mn-ea"/>
          <a:cs typeface="+mn-cs"/>
          <a:sym typeface="Apple SD 산돌고딕 Neo 옅은체"/>
        </a:defRPr>
      </a:lvl9pPr>
    </p:titleStyle>
    <p:bodyStyle>
      <a:lvl1pPr marL="5926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1pPr>
      <a:lvl2pPr marL="10371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2pPr>
      <a:lvl3pPr marL="14816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3pPr>
      <a:lvl4pPr marL="19261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4pPr>
      <a:lvl5pPr marL="23706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5pPr>
      <a:lvl6pPr marL="28151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6pPr>
      <a:lvl7pPr marL="32596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7pPr>
      <a:lvl8pPr marL="37041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8pPr>
      <a:lvl9pPr marL="4148666" indent="-592666" defTabSz="584200">
        <a:spcBef>
          <a:spcPts val="4200"/>
        </a:spcBef>
        <a:buSzPct val="75000"/>
        <a:buChar char="•"/>
        <a:defRPr sz="4800">
          <a:latin typeface="+mn-lt"/>
          <a:ea typeface="+mn-ea"/>
          <a:cs typeface="+mn-cs"/>
          <a:sym typeface="Apple SD 산돌고딕 Neo 옅은체"/>
        </a:defRPr>
      </a:lvl9pPr>
    </p:bodyStyle>
    <p:otherStyle>
      <a:lvl1pPr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1pPr>
      <a:lvl2pPr indent="2286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2pPr>
      <a:lvl3pPr indent="4572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3pPr>
      <a:lvl4pPr indent="6858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4pPr>
      <a:lvl5pPr indent="9144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5pPr>
      <a:lvl6pPr indent="11430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6pPr>
      <a:lvl7pPr indent="13716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7pPr>
      <a:lvl8pPr indent="16002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8pPr>
      <a:lvl9pPr indent="18288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Apple SD 산돌고딕 Neo 옅은체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1.jpeg"/><Relationship Id="rId5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1925564" y="428065"/>
            <a:ext cx="6858320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defTabSz="473201">
              <a:defRPr sz="1800"/>
            </a:pPr>
            <a:r>
              <a:rPr sz="1944"/>
              <a:t>미니미</a:t>
            </a:r>
            <a:r>
              <a:rPr sz="1296"/>
              <a:t>(캐릭터 또는 city)</a:t>
            </a:r>
            <a:r>
              <a:rPr sz="1944"/>
              <a:t> 육성 게임을 활용한 매칭형 광고 서비스</a:t>
            </a:r>
          </a:p>
        </p:txBody>
      </p:sp>
      <p:sp>
        <p:nvSpPr>
          <p:cNvPr id="83" name="Shape 83"/>
          <p:cNvSpPr/>
          <p:nvPr/>
        </p:nvSpPr>
        <p:spPr>
          <a:xfrm>
            <a:off x="1936809" y="822434"/>
            <a:ext cx="7665029" cy="4953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* 본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문서는 서비스 </a:t>
            </a:r>
            <a:r>
              <a:rPr sz="1200">
                <a:solidFill>
                  <a:srgbClr val="A6AAA9"/>
                </a:solidFill>
              </a:rPr>
              <a:t>타당성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검증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및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개발 방향 등에 대한 조언을 얻기 위해 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프로필나우에 단독으로 공유하는 내용으로</a:t>
            </a:r>
            <a:endParaRPr sz="1200">
              <a:solidFill>
                <a:srgbClr val="A6AAA9"/>
              </a:solidFill>
            </a:endParaRPr>
          </a:p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   준비 중인 프로젝트에 대한 내용을 전달하여 해당 서비스에 대한 이해를 돕는 것을 목적으로 한다 .</a:t>
            </a:r>
          </a:p>
        </p:txBody>
      </p:sp>
      <p:sp>
        <p:nvSpPr>
          <p:cNvPr id="84" name="Shape 84"/>
          <p:cNvSpPr/>
          <p:nvPr/>
        </p:nvSpPr>
        <p:spPr>
          <a:xfrm>
            <a:off x="620675" y="2758491"/>
            <a:ext cx="750850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1" sz="1400"/>
            </a:lvl1pPr>
          </a:lstStyle>
          <a:p>
            <a:pPr lvl="0">
              <a:defRPr b="0" sz="1800"/>
            </a:pPr>
            <a:r>
              <a:rPr b="1" sz="1400"/>
              <a:t>주요 기능</a:t>
            </a:r>
          </a:p>
        </p:txBody>
      </p:sp>
      <p:sp>
        <p:nvSpPr>
          <p:cNvPr id="85" name="Shape 85"/>
          <p:cNvSpPr/>
          <p:nvPr/>
        </p:nvSpPr>
        <p:spPr>
          <a:xfrm>
            <a:off x="2510760" y="9773061"/>
            <a:ext cx="5508969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lnSpc>
                <a:spcPct val="120000"/>
              </a:lnSpc>
              <a:defRPr sz="1800"/>
            </a:pPr>
            <a:r>
              <a:rPr sz="1300"/>
              <a:t>스캐쥴 또는 알람 등 개별 기능성 어플이 아닌 통합된 어플리케이션</a:t>
            </a:r>
            <a:endParaRPr sz="1300"/>
          </a:p>
          <a:p>
            <a:pPr lvl="0">
              <a:lnSpc>
                <a:spcPct val="120000"/>
              </a:lnSpc>
              <a:defRPr sz="1800"/>
            </a:pPr>
            <a:r>
              <a:rPr sz="1300"/>
              <a:t>미니미 육성을 통해 사회적 조건 또는 지인 기반이 아닌 취향이 맞는 새로운 관계 형성</a:t>
            </a:r>
          </a:p>
        </p:txBody>
      </p:sp>
      <p:sp>
        <p:nvSpPr>
          <p:cNvPr id="86" name="Shape 86"/>
          <p:cNvSpPr/>
          <p:nvPr/>
        </p:nvSpPr>
        <p:spPr>
          <a:xfrm>
            <a:off x="620675" y="6282565"/>
            <a:ext cx="550292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400"/>
            </a:lvl1pPr>
          </a:lstStyle>
          <a:p>
            <a:pPr lvl="0">
              <a:defRPr b="0" sz="1800"/>
            </a:pPr>
            <a:r>
              <a:rPr b="1" sz="1400"/>
              <a:t>경쟁력</a:t>
            </a:r>
          </a:p>
        </p:txBody>
      </p:sp>
      <p:sp>
        <p:nvSpPr>
          <p:cNvPr id="87" name="Shape 87"/>
          <p:cNvSpPr/>
          <p:nvPr/>
        </p:nvSpPr>
        <p:spPr>
          <a:xfrm>
            <a:off x="1892951" y="6279890"/>
            <a:ext cx="517336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/>
            </a:lvl1pPr>
          </a:lstStyle>
          <a:p>
            <a:pPr lvl="0">
              <a:defRPr b="0" sz="1800"/>
            </a:pPr>
            <a:r>
              <a:rPr b="1" sz="1300"/>
              <a:t>사용자</a:t>
            </a:r>
          </a:p>
        </p:txBody>
      </p:sp>
      <p:sp>
        <p:nvSpPr>
          <p:cNvPr id="88" name="Shape 88"/>
          <p:cNvSpPr/>
          <p:nvPr/>
        </p:nvSpPr>
        <p:spPr>
          <a:xfrm>
            <a:off x="3169774" y="7134476"/>
            <a:ext cx="5630741" cy="7670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과잉 연결에 따른 정보 수집에 대한 피로감 최소화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수 많은 정보와 광고 등을 선택해야 하는 소비자는 항상 선택에 대한 피로감 최소화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최소한의 선택과 집중을 고려한 코디네이션 메뉴(UI) 제공</a:t>
            </a:r>
          </a:p>
        </p:txBody>
      </p:sp>
      <p:sp>
        <p:nvSpPr>
          <p:cNvPr id="89" name="Shape 89"/>
          <p:cNvSpPr/>
          <p:nvPr/>
        </p:nvSpPr>
        <p:spPr>
          <a:xfrm>
            <a:off x="620675" y="9763184"/>
            <a:ext cx="704089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400"/>
            </a:lvl1pPr>
          </a:lstStyle>
          <a:p>
            <a:pPr lvl="0">
              <a:defRPr b="0" sz="1800"/>
            </a:pPr>
            <a:r>
              <a:rPr b="1" sz="1400"/>
              <a:t>시나리오</a:t>
            </a:r>
          </a:p>
        </p:txBody>
      </p:sp>
      <p:sp>
        <p:nvSpPr>
          <p:cNvPr id="90" name="Shape 90"/>
          <p:cNvSpPr/>
          <p:nvPr/>
        </p:nvSpPr>
        <p:spPr>
          <a:xfrm>
            <a:off x="1890762" y="2781684"/>
            <a:ext cx="703568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주요 기능</a:t>
            </a:r>
          </a:p>
        </p:txBody>
      </p:sp>
      <p:sp>
        <p:nvSpPr>
          <p:cNvPr id="91" name="Shape 91"/>
          <p:cNvSpPr/>
          <p:nvPr/>
        </p:nvSpPr>
        <p:spPr>
          <a:xfrm>
            <a:off x="2510760" y="6307965"/>
            <a:ext cx="616205" cy="266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200"/>
            </a:lvl1pPr>
          </a:lstStyle>
          <a:p>
            <a:pPr lvl="0">
              <a:defRPr b="0" sz="1800"/>
            </a:pPr>
            <a:r>
              <a:rPr b="1" sz="1200"/>
              <a:t>자기관리</a:t>
            </a:r>
          </a:p>
        </p:txBody>
      </p:sp>
      <p:sp>
        <p:nvSpPr>
          <p:cNvPr id="92" name="Shape 92"/>
          <p:cNvSpPr/>
          <p:nvPr/>
        </p:nvSpPr>
        <p:spPr>
          <a:xfrm>
            <a:off x="2754400" y="2790480"/>
            <a:ext cx="4153452" cy="10109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46944" indent="-246944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자기관리 카드(사용자 취향 분석)</a:t>
            </a:r>
            <a:endParaRPr sz="1300"/>
          </a:p>
          <a:p>
            <a:pPr lvl="0" marL="246944" indent="-246944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리워드 제공(미니미 육성)</a:t>
            </a:r>
            <a:endParaRPr sz="1300"/>
          </a:p>
          <a:p>
            <a:pPr lvl="0" marL="246944" indent="-246944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개별 취향 정보를 고려한 매칭 커뮤니티,서비스 서비스 제공</a:t>
            </a:r>
            <a:endParaRPr sz="1300"/>
          </a:p>
          <a:p>
            <a:pPr lvl="0" marL="246944" indent="-246944">
              <a:lnSpc>
                <a:spcPct val="120000"/>
              </a:lnSpc>
              <a:buSzPct val="100000"/>
              <a:buAutoNum type="arabicPeriod" startAt="4"/>
              <a:defRPr sz="1800"/>
            </a:pPr>
            <a:r>
              <a:rPr sz="1300"/>
              <a:t>고객의 취향과 광고주 컨텐츠 정보를 고려한 매칭 광고 제공</a:t>
            </a:r>
          </a:p>
        </p:txBody>
      </p:sp>
      <p:sp>
        <p:nvSpPr>
          <p:cNvPr id="93" name="Shape 93"/>
          <p:cNvSpPr/>
          <p:nvPr/>
        </p:nvSpPr>
        <p:spPr>
          <a:xfrm>
            <a:off x="1892951" y="8083226"/>
            <a:ext cx="517336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/>
            </a:lvl1pPr>
          </a:lstStyle>
          <a:p>
            <a:pPr lvl="0">
              <a:defRPr b="0" sz="1800"/>
            </a:pPr>
            <a:r>
              <a:rPr b="1" sz="1300"/>
              <a:t>광고주</a:t>
            </a:r>
          </a:p>
        </p:txBody>
      </p:sp>
      <p:sp>
        <p:nvSpPr>
          <p:cNvPr id="94" name="Shape 94"/>
          <p:cNvSpPr/>
          <p:nvPr/>
        </p:nvSpPr>
        <p:spPr>
          <a:xfrm>
            <a:off x="2510760" y="8083226"/>
            <a:ext cx="6101936" cy="10109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영세 자영업자들의 개별 앱 개발 비용 절약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유명 포털 또는 커머스에 대한 의뢰인이 아닌, 독립적이고 자율적인 홍보 마케팅 활동 가능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무분별한 광고 전달에서 오는 부정적 이미지 최소화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매칭형 광고 제공을 통한 사용자 피드백 성공률 극대화</a:t>
            </a:r>
          </a:p>
        </p:txBody>
      </p:sp>
      <p:sp>
        <p:nvSpPr>
          <p:cNvPr id="95" name="Shape 95"/>
          <p:cNvSpPr/>
          <p:nvPr/>
        </p:nvSpPr>
        <p:spPr>
          <a:xfrm>
            <a:off x="2510760" y="7134476"/>
            <a:ext cx="616205" cy="266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200"/>
            </a:lvl1pPr>
          </a:lstStyle>
          <a:p>
            <a:pPr lvl="0">
              <a:defRPr b="0" sz="1800"/>
            </a:pPr>
            <a:r>
              <a:rPr b="1" sz="1200"/>
              <a:t>정보수집</a:t>
            </a:r>
          </a:p>
        </p:txBody>
      </p:sp>
      <p:sp>
        <p:nvSpPr>
          <p:cNvPr id="96" name="Shape 96"/>
          <p:cNvSpPr/>
          <p:nvPr/>
        </p:nvSpPr>
        <p:spPr>
          <a:xfrm>
            <a:off x="3169774" y="6310939"/>
            <a:ext cx="5872943" cy="7670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미니미 육성을 통해 손쉽게 자신의 온오프라인 활동에 대한 라이프스타일 파악 및 관리</a:t>
            </a:r>
            <a:endParaRPr sz="1300"/>
          </a:p>
          <a:p>
            <a:pPr lvl="0" marL="264583" indent="-264583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자기관리 활동을 통해 실 생활에 유용한 포인트 적립 및 할인 혜택</a:t>
            </a:r>
            <a:endParaRPr sz="1300"/>
          </a:p>
          <a:p>
            <a:pPr lvl="0" marL="229305" indent="-229305">
              <a:lnSpc>
                <a:spcPct val="120000"/>
              </a:lnSpc>
              <a:buSzPct val="100000"/>
              <a:buAutoNum type="arabicPeriod" startAt="3"/>
              <a:defRPr sz="1800"/>
            </a:pPr>
            <a:r>
              <a:rPr sz="1300"/>
              <a:t>습관적, 무의식적 온라인 활동에 대한 조절</a:t>
            </a:r>
            <a:r>
              <a:rPr sz="1300">
                <a:solidFill>
                  <a:srgbClr val="53585F"/>
                </a:solidFill>
              </a:rPr>
              <a:t>(행동, 성향, 시기 별로 관련 정보 획득)</a:t>
            </a:r>
          </a:p>
        </p:txBody>
      </p:sp>
      <p:sp>
        <p:nvSpPr>
          <p:cNvPr id="97" name="Shape 97"/>
          <p:cNvSpPr/>
          <p:nvPr/>
        </p:nvSpPr>
        <p:spPr>
          <a:xfrm>
            <a:off x="1890762" y="9769534"/>
            <a:ext cx="517335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사용자</a:t>
            </a:r>
          </a:p>
        </p:txBody>
      </p:sp>
      <p:sp>
        <p:nvSpPr>
          <p:cNvPr id="98" name="Shape 98"/>
          <p:cNvSpPr/>
          <p:nvPr/>
        </p:nvSpPr>
        <p:spPr>
          <a:xfrm>
            <a:off x="1890762" y="10384163"/>
            <a:ext cx="517335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광고주</a:t>
            </a:r>
          </a:p>
        </p:txBody>
      </p:sp>
      <p:sp>
        <p:nvSpPr>
          <p:cNvPr id="99" name="Shape 99"/>
          <p:cNvSpPr/>
          <p:nvPr/>
        </p:nvSpPr>
        <p:spPr>
          <a:xfrm>
            <a:off x="2510760" y="10387771"/>
            <a:ext cx="6579972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lnSpc>
                <a:spcPct val="120000"/>
              </a:lnSpc>
              <a:defRPr sz="1800"/>
            </a:pPr>
            <a:r>
              <a:rPr sz="1300"/>
              <a:t>소비자와 광고주 광고 간 관여도</a:t>
            </a:r>
            <a:r>
              <a:rPr sz="1300">
                <a:solidFill>
                  <a:srgbClr val="53585F"/>
                </a:solidFill>
              </a:rPr>
              <a:t>(소비자의 소비 성향 및 자기관리, 취향 등이 매칭된 값)</a:t>
            </a:r>
            <a:r>
              <a:rPr sz="1300"/>
              <a:t>를 파악하여 </a:t>
            </a:r>
            <a:endParaRPr sz="1300"/>
          </a:p>
          <a:p>
            <a:pPr lvl="0">
              <a:lnSpc>
                <a:spcPct val="120000"/>
              </a:lnSpc>
              <a:defRPr sz="1800"/>
            </a:pPr>
            <a:r>
              <a:rPr sz="1300"/>
              <a:t>선별된 고객이  주요 행사 시기 또는 매장과의 접근성이 확보되면 맞춤형 정보</a:t>
            </a:r>
            <a:r>
              <a:rPr sz="1300">
                <a:solidFill>
                  <a:srgbClr val="53585F"/>
                </a:solidFill>
              </a:rPr>
              <a:t>(쿠폰, 이벤트 등)</a:t>
            </a:r>
            <a:r>
              <a:rPr sz="1300"/>
              <a:t>를 제공</a:t>
            </a:r>
          </a:p>
        </p:txBody>
      </p:sp>
      <p:sp>
        <p:nvSpPr>
          <p:cNvPr id="100" name="Shape 100"/>
          <p:cNvSpPr/>
          <p:nvPr/>
        </p:nvSpPr>
        <p:spPr>
          <a:xfrm>
            <a:off x="620675" y="4470624"/>
            <a:ext cx="1078129" cy="5257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lnSpc>
                <a:spcPct val="120000"/>
              </a:lnSpc>
              <a:defRPr sz="1800"/>
            </a:pPr>
            <a:r>
              <a:rPr b="1" sz="1400"/>
              <a:t>유사 컨셉 </a:t>
            </a:r>
            <a:endParaRPr b="1" sz="1400"/>
          </a:p>
          <a:p>
            <a:pPr lvl="0">
              <a:lnSpc>
                <a:spcPct val="120000"/>
              </a:lnSpc>
              <a:defRPr sz="1800"/>
            </a:pPr>
            <a:r>
              <a:rPr sz="1200"/>
              <a:t>(메쉬 업 포인트)</a:t>
            </a:r>
          </a:p>
        </p:txBody>
      </p:sp>
      <p:sp>
        <p:nvSpPr>
          <p:cNvPr id="101" name="Shape 101"/>
          <p:cNvSpPr/>
          <p:nvPr/>
        </p:nvSpPr>
        <p:spPr>
          <a:xfrm>
            <a:off x="2233064" y="4422238"/>
            <a:ext cx="889801" cy="523241"/>
          </a:xfrm>
          <a:prstGeom prst="rect">
            <a:avLst/>
          </a:prstGeom>
          <a:solidFill>
            <a:srgbClr val="DCDEE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싸이월드의 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/>
              <a:t>미니홈피</a:t>
            </a:r>
          </a:p>
        </p:txBody>
      </p:sp>
      <p:sp>
        <p:nvSpPr>
          <p:cNvPr id="102" name="Shape 102"/>
          <p:cNvSpPr/>
          <p:nvPr/>
        </p:nvSpPr>
        <p:spPr>
          <a:xfrm>
            <a:off x="3590513" y="4422238"/>
            <a:ext cx="703568" cy="523241"/>
          </a:xfrm>
          <a:prstGeom prst="rect">
            <a:avLst/>
          </a:prstGeom>
          <a:solidFill>
            <a:srgbClr val="DCDEE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왓챠의 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/>
              <a:t>영화 카드</a:t>
            </a:r>
          </a:p>
        </p:txBody>
      </p:sp>
      <p:sp>
        <p:nvSpPr>
          <p:cNvPr id="103" name="Shape 103"/>
          <p:cNvSpPr/>
          <p:nvPr/>
        </p:nvSpPr>
        <p:spPr>
          <a:xfrm>
            <a:off x="4634730" y="4422238"/>
            <a:ext cx="1303377" cy="523241"/>
          </a:xfrm>
          <a:prstGeom prst="rect">
            <a:avLst/>
          </a:prstGeom>
          <a:solidFill>
            <a:srgbClr val="DCDEE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구글(페이스북)의 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/>
              <a:t>광고</a:t>
            </a:r>
          </a:p>
        </p:txBody>
      </p:sp>
      <p:sp>
        <p:nvSpPr>
          <p:cNvPr id="104" name="Shape 104"/>
          <p:cNvSpPr/>
          <p:nvPr/>
        </p:nvSpPr>
        <p:spPr>
          <a:xfrm>
            <a:off x="6282919" y="4422238"/>
            <a:ext cx="1218845" cy="523241"/>
          </a:xfrm>
          <a:prstGeom prst="rect">
            <a:avLst/>
          </a:prstGeom>
          <a:solidFill>
            <a:srgbClr val="DCDEE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옷깃의 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/>
              <a:t>취향 및 위치 정보</a:t>
            </a:r>
          </a:p>
        </p:txBody>
      </p:sp>
      <p:sp>
        <p:nvSpPr>
          <p:cNvPr id="105" name="Shape 105"/>
          <p:cNvSpPr/>
          <p:nvPr/>
        </p:nvSpPr>
        <p:spPr>
          <a:xfrm>
            <a:off x="2169417" y="5036918"/>
            <a:ext cx="1017094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UI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(시각화, 공유)</a:t>
            </a:r>
          </a:p>
        </p:txBody>
      </p:sp>
      <p:sp>
        <p:nvSpPr>
          <p:cNvPr id="106" name="Shape 106"/>
          <p:cNvSpPr/>
          <p:nvPr/>
        </p:nvSpPr>
        <p:spPr>
          <a:xfrm>
            <a:off x="4770112" y="5036918"/>
            <a:ext cx="1032613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데이터 마이닝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(광고 매칭)</a:t>
            </a:r>
          </a:p>
        </p:txBody>
      </p:sp>
      <p:sp>
        <p:nvSpPr>
          <p:cNvPr id="107" name="Shape 107"/>
          <p:cNvSpPr/>
          <p:nvPr/>
        </p:nvSpPr>
        <p:spPr>
          <a:xfrm>
            <a:off x="3508189" y="5036918"/>
            <a:ext cx="788100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UI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(동기부여)</a:t>
            </a:r>
          </a:p>
        </p:txBody>
      </p:sp>
      <p:sp>
        <p:nvSpPr>
          <p:cNvPr id="108" name="Shape 108"/>
          <p:cNvSpPr/>
          <p:nvPr/>
        </p:nvSpPr>
        <p:spPr>
          <a:xfrm>
            <a:off x="6376035" y="5036918"/>
            <a:ext cx="1032613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데이터 마이닝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(정보 선별)</a:t>
            </a:r>
          </a:p>
        </p:txBody>
      </p:sp>
      <p:sp>
        <p:nvSpPr>
          <p:cNvPr id="109" name="Shape 109"/>
          <p:cNvSpPr/>
          <p:nvPr/>
        </p:nvSpPr>
        <p:spPr>
          <a:xfrm>
            <a:off x="3258461" y="4770218"/>
            <a:ext cx="204115" cy="393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2100"/>
            </a:lvl1pPr>
          </a:lstStyle>
          <a:p>
            <a:pPr lvl="0">
              <a:defRPr b="0" sz="1800"/>
            </a:pPr>
            <a:r>
              <a:rPr b="1" sz="2100"/>
              <a:t>+</a:t>
            </a:r>
          </a:p>
        </p:txBody>
      </p:sp>
      <p:sp>
        <p:nvSpPr>
          <p:cNvPr id="110" name="Shape 110"/>
          <p:cNvSpPr/>
          <p:nvPr/>
        </p:nvSpPr>
        <p:spPr>
          <a:xfrm>
            <a:off x="4362612" y="4770218"/>
            <a:ext cx="204115" cy="393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2100"/>
            </a:lvl1pPr>
          </a:lstStyle>
          <a:p>
            <a:pPr lvl="0">
              <a:defRPr b="0" sz="1800"/>
            </a:pPr>
            <a:r>
              <a:rPr b="1" sz="2100"/>
              <a:t>+</a:t>
            </a:r>
          </a:p>
        </p:txBody>
      </p:sp>
      <p:sp>
        <p:nvSpPr>
          <p:cNvPr id="111" name="Shape 111"/>
          <p:cNvSpPr/>
          <p:nvPr/>
        </p:nvSpPr>
        <p:spPr>
          <a:xfrm>
            <a:off x="6008192" y="4770218"/>
            <a:ext cx="204115" cy="393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2100"/>
            </a:lvl1pPr>
          </a:lstStyle>
          <a:p>
            <a:pPr lvl="0">
              <a:defRPr b="0" sz="1800"/>
            </a:pPr>
            <a:r>
              <a:rPr b="1" sz="2100"/>
              <a:t>+</a:t>
            </a:r>
          </a:p>
        </p:txBody>
      </p:sp>
      <p:sp>
        <p:nvSpPr>
          <p:cNvPr id="112" name="Shape 112"/>
          <p:cNvSpPr/>
          <p:nvPr/>
        </p:nvSpPr>
        <p:spPr>
          <a:xfrm>
            <a:off x="7873432" y="4422238"/>
            <a:ext cx="989191" cy="523241"/>
          </a:xfrm>
          <a:prstGeom prst="rect">
            <a:avLst/>
          </a:prstGeom>
          <a:solidFill>
            <a:srgbClr val="DCDEE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플릿보드의 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/>
              <a:t>커스텀 컨텐츠</a:t>
            </a:r>
          </a:p>
        </p:txBody>
      </p:sp>
      <p:sp>
        <p:nvSpPr>
          <p:cNvPr id="113" name="Shape 113"/>
          <p:cNvSpPr/>
          <p:nvPr/>
        </p:nvSpPr>
        <p:spPr>
          <a:xfrm>
            <a:off x="7851721" y="5036918"/>
            <a:ext cx="1032613" cy="7670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>
              <a:lnSpc>
                <a:spcPct val="120000"/>
              </a:lnSpc>
              <a:defRPr sz="1800"/>
            </a:pPr>
            <a:r>
              <a:rPr sz="1300"/>
              <a:t>데이터 마이닝</a:t>
            </a:r>
            <a:endParaRPr sz="1300"/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(컨텐츠 </a:t>
            </a:r>
            <a:endParaRPr sz="1300">
              <a:solidFill>
                <a:srgbClr val="53585F"/>
              </a:solidFill>
            </a:endParaRPr>
          </a:p>
          <a:p>
            <a:pPr lvl="0" algn="ctr">
              <a:lnSpc>
                <a:spcPct val="120000"/>
              </a:lnSpc>
              <a:defRPr sz="1800"/>
            </a:pPr>
            <a:r>
              <a:rPr sz="1300">
                <a:solidFill>
                  <a:srgbClr val="53585F"/>
                </a:solidFill>
              </a:rPr>
              <a:t>서브스크립션)</a:t>
            </a:r>
          </a:p>
        </p:txBody>
      </p:sp>
      <p:sp>
        <p:nvSpPr>
          <p:cNvPr id="114" name="Shape 114"/>
          <p:cNvSpPr/>
          <p:nvPr/>
        </p:nvSpPr>
        <p:spPr>
          <a:xfrm>
            <a:off x="7585478" y="4770218"/>
            <a:ext cx="204115" cy="3937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2100"/>
            </a:lvl1pPr>
          </a:lstStyle>
          <a:p>
            <a:pPr lvl="0">
              <a:defRPr b="0" sz="1800"/>
            </a:pPr>
            <a:r>
              <a:rPr b="1" sz="2100"/>
              <a:t>+</a:t>
            </a:r>
          </a:p>
        </p:txBody>
      </p:sp>
      <p:sp>
        <p:nvSpPr>
          <p:cNvPr id="115" name="Shape 115"/>
          <p:cNvSpPr/>
          <p:nvPr/>
        </p:nvSpPr>
        <p:spPr>
          <a:xfrm>
            <a:off x="620675" y="1624589"/>
            <a:ext cx="396495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400"/>
            </a:lvl1pPr>
          </a:lstStyle>
          <a:p>
            <a:pPr lvl="0">
              <a:defRPr b="0" sz="1800"/>
            </a:pPr>
            <a:r>
              <a:rPr b="1" sz="1400"/>
              <a:t>개요</a:t>
            </a:r>
          </a:p>
        </p:txBody>
      </p:sp>
      <p:sp>
        <p:nvSpPr>
          <p:cNvPr id="116" name="Shape 116"/>
          <p:cNvSpPr/>
          <p:nvPr/>
        </p:nvSpPr>
        <p:spPr>
          <a:xfrm>
            <a:off x="1892951" y="1611889"/>
            <a:ext cx="7290050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29305" indent="-229305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에센셜 앱 : 자기관리 활동에 대한 동기 부여를 제공하는 미니미(캐릭터 또는 city) 육성 </a:t>
            </a:r>
            <a:endParaRPr sz="1300"/>
          </a:p>
          <a:p>
            <a:pPr lvl="0" marL="229305" indent="-229305">
              <a:lnSpc>
                <a:spcPct val="120000"/>
              </a:lnSpc>
              <a:buSzPct val="100000"/>
              <a:buAutoNum type="arabicPeriod" startAt="1"/>
              <a:defRPr sz="1800"/>
            </a:pPr>
            <a:r>
              <a:rPr sz="1300"/>
              <a:t>매칭형 광고 : 정보를 필요로하는 wants 시점이 아닌 needs 시점에 대한 데이터 수집 및 마이닝된 정보 활용</a:t>
            </a:r>
          </a:p>
        </p:txBody>
      </p:sp>
      <p:sp>
        <p:nvSpPr>
          <p:cNvPr id="117" name="Shape 117"/>
          <p:cNvSpPr/>
          <p:nvPr/>
        </p:nvSpPr>
        <p:spPr>
          <a:xfrm>
            <a:off x="8798309" y="124316"/>
            <a:ext cx="798132" cy="369124"/>
          </a:xfrm>
          <a:prstGeom prst="rect">
            <a:avLst/>
          </a:prstGeom>
          <a:solidFill>
            <a:srgbClr val="F0F1F3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700">
                <a:solidFill>
                  <a:srgbClr val="53585F"/>
                </a:solidFill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700">
                <a:solidFill>
                  <a:srgbClr val="53585F"/>
                </a:solidFill>
              </a:rPr>
              <a:t>1 / 3</a:t>
            </a:r>
          </a:p>
        </p:txBody>
      </p:sp>
      <p:sp>
        <p:nvSpPr>
          <p:cNvPr id="118" name="Shape 118"/>
          <p:cNvSpPr/>
          <p:nvPr/>
        </p:nvSpPr>
        <p:spPr>
          <a:xfrm>
            <a:off x="213491" y="162416"/>
            <a:ext cx="1015168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514095">
              <a:defRPr sz="1408">
                <a:solidFill>
                  <a:srgbClr val="53585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8">
                <a:solidFill>
                  <a:srgbClr val="53585F"/>
                </a:solidFill>
              </a:rPr>
              <a:t>2014. 05. 07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1925564" y="428065"/>
            <a:ext cx="6858320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defTabSz="473201">
              <a:defRPr sz="1800"/>
            </a:pPr>
            <a:r>
              <a:rPr sz="1944"/>
              <a:t>미니미</a:t>
            </a:r>
            <a:r>
              <a:rPr sz="1296"/>
              <a:t>(캐릭터 또는 city)</a:t>
            </a:r>
            <a:r>
              <a:rPr sz="1944"/>
              <a:t> 육성 게임을 활용한 매칭형 광고 서비스</a:t>
            </a:r>
          </a:p>
        </p:txBody>
      </p:sp>
      <p:sp>
        <p:nvSpPr>
          <p:cNvPr id="121" name="Shape 121"/>
          <p:cNvSpPr/>
          <p:nvPr/>
        </p:nvSpPr>
        <p:spPr>
          <a:xfrm>
            <a:off x="620675" y="1618239"/>
            <a:ext cx="1058444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120000"/>
              </a:lnSpc>
              <a:defRPr b="1" sz="1400"/>
            </a:lvl1pPr>
          </a:lstStyle>
          <a:p>
            <a:pPr lvl="0">
              <a:defRPr b="0" sz="1800"/>
            </a:pPr>
            <a:r>
              <a:rPr b="1" sz="1400"/>
              <a:t>서비스 구성도</a:t>
            </a:r>
          </a:p>
        </p:txBody>
      </p:sp>
      <p:grpSp>
        <p:nvGrpSpPr>
          <p:cNvPr id="155" name="Group 155"/>
          <p:cNvGrpSpPr/>
          <p:nvPr/>
        </p:nvGrpSpPr>
        <p:grpSpPr>
          <a:xfrm>
            <a:off x="2350240" y="4402424"/>
            <a:ext cx="6398335" cy="2961947"/>
            <a:chOff x="0" y="0"/>
            <a:chExt cx="6398334" cy="2961945"/>
          </a:xfrm>
        </p:grpSpPr>
        <p:grpSp>
          <p:nvGrpSpPr>
            <p:cNvPr id="125" name="Group 125"/>
            <p:cNvGrpSpPr/>
            <p:nvPr/>
          </p:nvGrpSpPr>
          <p:grpSpPr>
            <a:xfrm>
              <a:off x="5374840" y="1367018"/>
              <a:ext cx="752635" cy="1256196"/>
              <a:chOff x="0" y="0"/>
              <a:chExt cx="752634" cy="1256194"/>
            </a:xfrm>
          </p:grpSpPr>
          <p:sp>
            <p:nvSpPr>
              <p:cNvPr id="122" name="Shape 122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23" name="Shape 123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24" name="Shape 124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grpSp>
          <p:nvGrpSpPr>
            <p:cNvPr id="129" name="Group 129"/>
            <p:cNvGrpSpPr/>
            <p:nvPr/>
          </p:nvGrpSpPr>
          <p:grpSpPr>
            <a:xfrm>
              <a:off x="29706" y="1376774"/>
              <a:ext cx="752636" cy="1256196"/>
              <a:chOff x="0" y="0"/>
              <a:chExt cx="752634" cy="1256194"/>
            </a:xfrm>
          </p:grpSpPr>
          <p:sp>
            <p:nvSpPr>
              <p:cNvPr id="126" name="Shape 126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sp>
          <p:nvSpPr>
            <p:cNvPr id="130" name="Shape 130"/>
            <p:cNvSpPr/>
            <p:nvPr/>
          </p:nvSpPr>
          <p:spPr>
            <a:xfrm>
              <a:off x="369545" y="363500"/>
              <a:ext cx="1699148" cy="457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/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광고,컨텐츠 등록</a:t>
              </a:r>
              <a:endParaRPr sz="1200"/>
            </a:p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매장, 상품 정보 관리</a:t>
              </a:r>
            </a:p>
          </p:txBody>
        </p:sp>
        <p:grpSp>
          <p:nvGrpSpPr>
            <p:cNvPr id="135" name="Group 135"/>
            <p:cNvGrpSpPr/>
            <p:nvPr/>
          </p:nvGrpSpPr>
          <p:grpSpPr>
            <a:xfrm>
              <a:off x="2766159" y="277316"/>
              <a:ext cx="591226" cy="757314"/>
              <a:chOff x="0" y="0"/>
              <a:chExt cx="591225" cy="757313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0" y="81611"/>
                <a:ext cx="591226" cy="591226"/>
              </a:xfrm>
              <a:prstGeom prst="rect">
                <a:avLst/>
              </a:pr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0" y="571492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0" y="0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A6AAA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22740" y="183289"/>
                <a:ext cx="545488" cy="50393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8100" tIns="38100" rIns="38100" bIns="38100" numCol="1" anchor="ctr">
                <a:noAutofit/>
              </a:bodyPr>
              <a:lstStyle>
                <a:lvl1pPr algn="ctr">
                  <a:defRPr sz="1200"/>
                </a:lvl1pPr>
              </a:lstStyle>
              <a:p>
                <a:pPr lvl="0">
                  <a:defRPr sz="1800"/>
                </a:pPr>
                <a:r>
                  <a:rPr sz="1200"/>
                  <a:t>서버</a:t>
                </a:r>
              </a:p>
            </p:txBody>
          </p:sp>
        </p:grpSp>
        <p:sp>
          <p:nvSpPr>
            <p:cNvPr id="136" name="Shape 136"/>
            <p:cNvSpPr/>
            <p:nvPr/>
          </p:nvSpPr>
          <p:spPr>
            <a:xfrm>
              <a:off x="4725368" y="535323"/>
              <a:ext cx="1127697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사용자 정보 수집</a:t>
              </a:r>
            </a:p>
          </p:txBody>
        </p:sp>
        <p:sp>
          <p:nvSpPr>
            <p:cNvPr id="137" name="Shape 137"/>
            <p:cNvSpPr/>
            <p:nvPr/>
          </p:nvSpPr>
          <p:spPr>
            <a:xfrm>
              <a:off x="3404537" y="833148"/>
              <a:ext cx="2316965" cy="597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74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5F327C"/>
              </a:solidFill>
              <a:custDash>
                <a:ds d="200000" sp="200000"/>
              </a:custDash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grpSp>
          <p:nvGrpSpPr>
            <p:cNvPr id="141" name="Group 141"/>
            <p:cNvGrpSpPr/>
            <p:nvPr/>
          </p:nvGrpSpPr>
          <p:grpSpPr>
            <a:xfrm>
              <a:off x="5444616" y="1656783"/>
              <a:ext cx="735818" cy="494289"/>
              <a:chOff x="0" y="0"/>
              <a:chExt cx="735817" cy="494287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1444" y="14874"/>
                <a:ext cx="609246" cy="337175"/>
              </a:xfrm>
              <a:prstGeom prst="rect">
                <a:avLst/>
              </a:prstGeom>
              <a:solidFill>
                <a:srgbClr val="F5D32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38637" y="246450"/>
                <a:ext cx="143083" cy="247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4664"/>
                    </a:moveTo>
                    <a:lnTo>
                      <a:pt x="21600" y="21600"/>
                    </a:lnTo>
                    <a:lnTo>
                      <a:pt x="20357" y="0"/>
                    </a:lnTo>
                    <a:lnTo>
                      <a:pt x="0" y="4664"/>
                    </a:lnTo>
                    <a:close/>
                  </a:path>
                </a:pathLst>
              </a:custGeom>
              <a:solidFill>
                <a:srgbClr val="F5D32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0" y="0"/>
                <a:ext cx="735818" cy="33717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8100" tIns="38100" rIns="38100" bIns="38100" numCol="1" anchor="ctr">
                <a:noAutofit/>
              </a:bodyPr>
              <a:lstStyle>
                <a:lvl1pPr>
                  <a:defRPr sz="1000"/>
                </a:lvl1pPr>
              </a:lstStyle>
              <a:p>
                <a:pPr lvl="0">
                  <a:defRPr sz="1800"/>
                </a:pPr>
                <a:r>
                  <a:rPr sz="1000"/>
                  <a:t>message</a:t>
                </a:r>
              </a:p>
            </p:txBody>
          </p:sp>
        </p:grpSp>
        <p:sp>
          <p:nvSpPr>
            <p:cNvPr id="142" name="Shape 142"/>
            <p:cNvSpPr/>
            <p:nvPr/>
          </p:nvSpPr>
          <p:spPr>
            <a:xfrm>
              <a:off x="2850758" y="1721299"/>
              <a:ext cx="476328" cy="252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EC5D57"/>
            </a:solidFill>
            <a:ln w="12700" cap="flat">
              <a:solidFill>
                <a:srgbClr val="C82506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43" name="Shape 143"/>
            <p:cNvSpPr/>
            <p:nvPr/>
          </p:nvSpPr>
          <p:spPr>
            <a:xfrm>
              <a:off x="3094428" y="1041269"/>
              <a:ext cx="1" cy="658519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44" name="Shape 144"/>
            <p:cNvSpPr/>
            <p:nvPr/>
          </p:nvSpPr>
          <p:spPr>
            <a:xfrm>
              <a:off x="2839925" y="1733661"/>
              <a:ext cx="477331" cy="2286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 algn="ctr">
                <a:defRPr sz="1000"/>
              </a:lvl1pPr>
            </a:lstStyle>
            <a:p>
              <a:pPr lvl="0">
                <a:defRPr sz="1800"/>
              </a:pPr>
              <a:r>
                <a:rPr sz="1000"/>
                <a:t>매칭</a:t>
              </a:r>
            </a:p>
          </p:txBody>
        </p:sp>
        <p:sp>
          <p:nvSpPr>
            <p:cNvPr id="145" name="Shape 145"/>
            <p:cNvSpPr/>
            <p:nvPr/>
          </p:nvSpPr>
          <p:spPr>
            <a:xfrm>
              <a:off x="3314173" y="1854720"/>
              <a:ext cx="2166272" cy="1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46" name="Shape 146"/>
            <p:cNvSpPr/>
            <p:nvPr/>
          </p:nvSpPr>
          <p:spPr>
            <a:xfrm>
              <a:off x="2628363" y="0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데이터 마이닝</a:t>
              </a:r>
            </a:p>
          </p:txBody>
        </p:sp>
        <p:sp>
          <p:nvSpPr>
            <p:cNvPr id="147" name="Shape 147"/>
            <p:cNvSpPr/>
            <p:nvPr/>
          </p:nvSpPr>
          <p:spPr>
            <a:xfrm>
              <a:off x="402042" y="833148"/>
              <a:ext cx="2316965" cy="597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74"/>
                  </a:lnTo>
                  <a:lnTo>
                    <a:pt x="21600" y="0"/>
                  </a:lnTo>
                </a:path>
              </a:pathLst>
            </a:custGeom>
            <a:noFill/>
            <a:ln w="25400" cap="flat">
              <a:solidFill>
                <a:srgbClr val="5F327C"/>
              </a:solidFill>
              <a:custDash>
                <a:ds d="200000" sp="200000"/>
              </a:custDash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48" name="Shape 148"/>
            <p:cNvSpPr/>
            <p:nvPr/>
          </p:nvSpPr>
          <p:spPr>
            <a:xfrm>
              <a:off x="3237044" y="1628508"/>
              <a:ext cx="477330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 algn="ctr">
                <a:defRPr sz="1200">
                  <a:solidFill>
                    <a:srgbClr val="C82506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200">
                  <a:solidFill>
                    <a:srgbClr val="C82506"/>
                  </a:solidFill>
                </a:rPr>
                <a:t>Yes</a:t>
              </a:r>
            </a:p>
          </p:txBody>
        </p:sp>
        <p:grpSp>
          <p:nvGrpSpPr>
            <p:cNvPr id="152" name="Group 152"/>
            <p:cNvGrpSpPr/>
            <p:nvPr/>
          </p:nvGrpSpPr>
          <p:grpSpPr>
            <a:xfrm>
              <a:off x="90900" y="1656783"/>
              <a:ext cx="735818" cy="494289"/>
              <a:chOff x="0" y="0"/>
              <a:chExt cx="735817" cy="494287"/>
            </a:xfrm>
          </p:grpSpPr>
          <p:sp>
            <p:nvSpPr>
              <p:cNvPr id="149" name="Shape 149"/>
              <p:cNvSpPr/>
              <p:nvPr/>
            </p:nvSpPr>
            <p:spPr>
              <a:xfrm>
                <a:off x="1444" y="14874"/>
                <a:ext cx="609246" cy="337175"/>
              </a:xfrm>
              <a:prstGeom prst="rect">
                <a:avLst/>
              </a:prstGeom>
              <a:solidFill>
                <a:srgbClr val="A6AAA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50" name="Shape 150"/>
              <p:cNvSpPr/>
              <p:nvPr/>
            </p:nvSpPr>
            <p:spPr>
              <a:xfrm>
                <a:off x="38637" y="246450"/>
                <a:ext cx="143083" cy="247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4664"/>
                    </a:moveTo>
                    <a:lnTo>
                      <a:pt x="21600" y="21600"/>
                    </a:lnTo>
                    <a:lnTo>
                      <a:pt x="20357" y="0"/>
                    </a:lnTo>
                    <a:lnTo>
                      <a:pt x="0" y="4664"/>
                    </a:lnTo>
                    <a:close/>
                  </a:path>
                </a:pathLst>
              </a:custGeom>
              <a:solidFill>
                <a:srgbClr val="A6AAA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0" y="0"/>
                <a:ext cx="735818" cy="33717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8100" tIns="38100" rIns="38100" bIns="38100" numCol="1" anchor="ctr">
                <a:noAutofit/>
              </a:bodyPr>
              <a:lstStyle>
                <a:lvl1pPr>
                  <a:defRPr sz="1000"/>
                </a:lvl1pPr>
              </a:lstStyle>
              <a:p>
                <a:pPr lvl="0">
                  <a:defRPr sz="1800"/>
                </a:pPr>
                <a:r>
                  <a:rPr sz="1000"/>
                  <a:t>message</a:t>
                </a:r>
              </a:p>
            </p:txBody>
          </p:sp>
        </p:grpSp>
        <p:sp>
          <p:nvSpPr>
            <p:cNvPr id="153" name="Shape 153"/>
            <p:cNvSpPr/>
            <p:nvPr/>
          </p:nvSpPr>
          <p:spPr>
            <a:xfrm>
              <a:off x="0" y="2695245"/>
              <a:ext cx="1070018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광고주</a:t>
              </a:r>
            </a:p>
          </p:txBody>
        </p:sp>
        <p:sp>
          <p:nvSpPr>
            <p:cNvPr id="154" name="Shape 154"/>
            <p:cNvSpPr/>
            <p:nvPr/>
          </p:nvSpPr>
          <p:spPr>
            <a:xfrm>
              <a:off x="5328316" y="2695245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고객</a:t>
              </a:r>
            </a:p>
          </p:txBody>
        </p:sp>
      </p:grpSp>
      <p:sp>
        <p:nvSpPr>
          <p:cNvPr id="156" name="Shape 156"/>
          <p:cNvSpPr/>
          <p:nvPr/>
        </p:nvSpPr>
        <p:spPr>
          <a:xfrm>
            <a:off x="1890762" y="4354237"/>
            <a:ext cx="1506449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2. 매칭형 광고 서비스</a:t>
            </a:r>
          </a:p>
        </p:txBody>
      </p:sp>
      <p:sp>
        <p:nvSpPr>
          <p:cNvPr id="157" name="Shape 157"/>
          <p:cNvSpPr/>
          <p:nvPr/>
        </p:nvSpPr>
        <p:spPr>
          <a:xfrm>
            <a:off x="1890762" y="7901071"/>
            <a:ext cx="1792072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3. 패쇄형 커뮤니티 서비스</a:t>
            </a:r>
          </a:p>
        </p:txBody>
      </p:sp>
      <p:grpSp>
        <p:nvGrpSpPr>
          <p:cNvPr id="193" name="Group 193"/>
          <p:cNvGrpSpPr/>
          <p:nvPr/>
        </p:nvGrpSpPr>
        <p:grpSpPr>
          <a:xfrm>
            <a:off x="2350240" y="7938614"/>
            <a:ext cx="6398335" cy="3201056"/>
            <a:chOff x="0" y="0"/>
            <a:chExt cx="6398333" cy="3201054"/>
          </a:xfrm>
        </p:grpSpPr>
        <p:grpSp>
          <p:nvGrpSpPr>
            <p:cNvPr id="161" name="Group 161"/>
            <p:cNvGrpSpPr/>
            <p:nvPr/>
          </p:nvGrpSpPr>
          <p:grpSpPr>
            <a:xfrm>
              <a:off x="29706" y="1367018"/>
              <a:ext cx="752636" cy="1256196"/>
              <a:chOff x="0" y="0"/>
              <a:chExt cx="752634" cy="1256194"/>
            </a:xfrm>
          </p:grpSpPr>
          <p:sp>
            <p:nvSpPr>
              <p:cNvPr id="158" name="Shape 158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60" name="Shape 160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pic>
          <p:nvPicPr>
            <p:cNvPr id="162" name="5585801904d454ac5c49d4d69334192c.png"/>
            <p:cNvPicPr/>
            <p:nvPr/>
          </p:nvPicPr>
          <p:blipFill>
            <a:blip r:embed="rId2">
              <a:extLst/>
            </a:blip>
            <a:srcRect l="0" t="6930" r="22719" b="19836"/>
            <a:stretch>
              <a:fillRect/>
            </a:stretch>
          </p:blipFill>
          <p:spPr>
            <a:xfrm>
              <a:off x="66729" y="1424536"/>
              <a:ext cx="692871" cy="984878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163" name="Shape 163"/>
            <p:cNvSpPr/>
            <p:nvPr/>
          </p:nvSpPr>
          <p:spPr>
            <a:xfrm>
              <a:off x="65073" y="1382596"/>
              <a:ext cx="629413" cy="203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457200">
                <a:lnSpc>
                  <a:spcPct val="150000"/>
                </a:lnSpc>
                <a:tabLst>
                  <a:tab pos="355600" algn="l"/>
                  <a:tab pos="711200" algn="l"/>
                  <a:tab pos="1079500" algn="l"/>
                  <a:tab pos="1435100" algn="l"/>
                  <a:tab pos="1790700" algn="l"/>
                  <a:tab pos="2159000" algn="l"/>
                  <a:tab pos="2514600" algn="l"/>
                  <a:tab pos="2870200" algn="l"/>
                  <a:tab pos="3238500" algn="l"/>
                  <a:tab pos="3594100" algn="l"/>
                  <a:tab pos="3949700" algn="l"/>
                  <a:tab pos="4318000" algn="l"/>
                </a:tabLst>
                <a:defRPr sz="800">
                  <a:solidFill>
                    <a:srgbClr val="323333"/>
                  </a:solidFill>
                  <a:latin typeface="AppleGothic 일반체"/>
                  <a:ea typeface="AppleGothic 일반체"/>
                  <a:cs typeface="AppleGothic 일반체"/>
                  <a:sym typeface="AppleGothic 일반체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800">
                  <a:solidFill>
                    <a:srgbClr val="323333"/>
                  </a:solidFill>
                </a:rPr>
                <a:t>샘플 이미지</a:t>
              </a:r>
            </a:p>
          </p:txBody>
        </p:sp>
        <p:grpSp>
          <p:nvGrpSpPr>
            <p:cNvPr id="167" name="Group 167"/>
            <p:cNvGrpSpPr/>
            <p:nvPr/>
          </p:nvGrpSpPr>
          <p:grpSpPr>
            <a:xfrm>
              <a:off x="5374840" y="1367018"/>
              <a:ext cx="752635" cy="1256196"/>
              <a:chOff x="0" y="0"/>
              <a:chExt cx="752634" cy="1256194"/>
            </a:xfrm>
          </p:grpSpPr>
          <p:sp>
            <p:nvSpPr>
              <p:cNvPr id="164" name="Shape 164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65" name="Shape 165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66" name="Shape 166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sp>
          <p:nvSpPr>
            <p:cNvPr id="168" name="Shape 168"/>
            <p:cNvSpPr/>
            <p:nvPr/>
          </p:nvSpPr>
          <p:spPr>
            <a:xfrm>
              <a:off x="369545" y="363500"/>
              <a:ext cx="1699148" cy="457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/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사용자 정보 수집</a:t>
              </a:r>
              <a:endParaRPr sz="1200"/>
            </a:p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공개, 매칭 조건 기록</a:t>
              </a:r>
            </a:p>
          </p:txBody>
        </p:sp>
        <p:grpSp>
          <p:nvGrpSpPr>
            <p:cNvPr id="173" name="Group 173"/>
            <p:cNvGrpSpPr/>
            <p:nvPr/>
          </p:nvGrpSpPr>
          <p:grpSpPr>
            <a:xfrm>
              <a:off x="2766159" y="277316"/>
              <a:ext cx="591226" cy="757314"/>
              <a:chOff x="0" y="0"/>
              <a:chExt cx="591225" cy="757313"/>
            </a:xfrm>
          </p:grpSpPr>
          <p:sp>
            <p:nvSpPr>
              <p:cNvPr id="169" name="Shape 169"/>
              <p:cNvSpPr/>
              <p:nvPr/>
            </p:nvSpPr>
            <p:spPr>
              <a:xfrm>
                <a:off x="0" y="81611"/>
                <a:ext cx="591226" cy="591226"/>
              </a:xfrm>
              <a:prstGeom prst="rect">
                <a:avLst/>
              </a:pr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0" y="571492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0" y="0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A6AAA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22740" y="183289"/>
                <a:ext cx="545488" cy="50393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8100" tIns="38100" rIns="38100" bIns="38100" numCol="1" anchor="ctr">
                <a:noAutofit/>
              </a:bodyPr>
              <a:lstStyle>
                <a:lvl1pPr algn="ctr">
                  <a:defRPr sz="1200"/>
                </a:lvl1pPr>
              </a:lstStyle>
              <a:p>
                <a:pPr lvl="0">
                  <a:defRPr sz="1800"/>
                </a:pPr>
                <a:r>
                  <a:rPr sz="1200"/>
                  <a:t>서버</a:t>
                </a:r>
              </a:p>
            </p:txBody>
          </p:sp>
        </p:grpSp>
        <p:sp>
          <p:nvSpPr>
            <p:cNvPr id="174" name="Shape 174"/>
            <p:cNvSpPr/>
            <p:nvPr/>
          </p:nvSpPr>
          <p:spPr>
            <a:xfrm>
              <a:off x="3404537" y="833148"/>
              <a:ext cx="2316965" cy="597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74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5F327C"/>
              </a:solidFill>
              <a:custDash>
                <a:ds d="200000" sp="200000"/>
              </a:custDash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75" name="Shape 175"/>
            <p:cNvSpPr/>
            <p:nvPr/>
          </p:nvSpPr>
          <p:spPr>
            <a:xfrm>
              <a:off x="2850758" y="1721299"/>
              <a:ext cx="476328" cy="252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EC5D57"/>
            </a:solidFill>
            <a:ln w="12700" cap="flat">
              <a:solidFill>
                <a:srgbClr val="C82506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76" name="Shape 176"/>
            <p:cNvSpPr/>
            <p:nvPr/>
          </p:nvSpPr>
          <p:spPr>
            <a:xfrm>
              <a:off x="3094428" y="1041269"/>
              <a:ext cx="1" cy="658752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77" name="Shape 177"/>
            <p:cNvSpPr/>
            <p:nvPr/>
          </p:nvSpPr>
          <p:spPr>
            <a:xfrm>
              <a:off x="2839925" y="1733661"/>
              <a:ext cx="477331" cy="2286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 algn="ctr">
                <a:defRPr sz="1000"/>
              </a:lvl1pPr>
            </a:lstStyle>
            <a:p>
              <a:pPr lvl="0">
                <a:defRPr sz="1800"/>
              </a:pPr>
              <a:r>
                <a:rPr sz="1000"/>
                <a:t>매칭</a:t>
              </a:r>
            </a:p>
          </p:txBody>
        </p:sp>
        <p:sp>
          <p:nvSpPr>
            <p:cNvPr id="178" name="Shape 178"/>
            <p:cNvSpPr/>
            <p:nvPr/>
          </p:nvSpPr>
          <p:spPr>
            <a:xfrm>
              <a:off x="782800" y="2179030"/>
              <a:ext cx="4634145" cy="1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79" name="Shape 179"/>
            <p:cNvSpPr/>
            <p:nvPr/>
          </p:nvSpPr>
          <p:spPr>
            <a:xfrm>
              <a:off x="2628363" y="0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데이터 마이닝</a:t>
              </a:r>
            </a:p>
          </p:txBody>
        </p:sp>
        <p:sp>
          <p:nvSpPr>
            <p:cNvPr id="180" name="Shape 180"/>
            <p:cNvSpPr/>
            <p:nvPr/>
          </p:nvSpPr>
          <p:spPr>
            <a:xfrm>
              <a:off x="402042" y="833148"/>
              <a:ext cx="2316965" cy="597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74"/>
                  </a:lnTo>
                  <a:lnTo>
                    <a:pt x="21600" y="0"/>
                  </a:lnTo>
                </a:path>
              </a:pathLst>
            </a:custGeom>
            <a:noFill/>
            <a:ln w="25400" cap="flat">
              <a:solidFill>
                <a:srgbClr val="5F327C"/>
              </a:solidFill>
              <a:custDash>
                <a:ds d="200000" sp="200000"/>
              </a:custDash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81" name="Shape 181"/>
            <p:cNvSpPr/>
            <p:nvPr/>
          </p:nvSpPr>
          <p:spPr>
            <a:xfrm>
              <a:off x="3011302" y="1936643"/>
              <a:ext cx="477330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 algn="ctr">
                <a:defRPr sz="1200">
                  <a:solidFill>
                    <a:srgbClr val="C82506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200">
                  <a:solidFill>
                    <a:srgbClr val="C82506"/>
                  </a:solidFill>
                </a:rPr>
                <a:t>Yes</a:t>
              </a:r>
            </a:p>
          </p:txBody>
        </p:sp>
        <p:sp>
          <p:nvSpPr>
            <p:cNvPr id="182" name="Shape 182"/>
            <p:cNvSpPr/>
            <p:nvPr/>
          </p:nvSpPr>
          <p:spPr>
            <a:xfrm>
              <a:off x="0" y="2695245"/>
              <a:ext cx="1070018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사용자 1</a:t>
              </a:r>
            </a:p>
          </p:txBody>
        </p:sp>
        <p:sp>
          <p:nvSpPr>
            <p:cNvPr id="183" name="Shape 183"/>
            <p:cNvSpPr/>
            <p:nvPr/>
          </p:nvSpPr>
          <p:spPr>
            <a:xfrm>
              <a:off x="5328315" y="2695245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사용자 2</a:t>
              </a:r>
            </a:p>
          </p:txBody>
        </p:sp>
        <p:sp>
          <p:nvSpPr>
            <p:cNvPr id="184" name="Shape 184"/>
            <p:cNvSpPr/>
            <p:nvPr/>
          </p:nvSpPr>
          <p:spPr>
            <a:xfrm>
              <a:off x="3094428" y="1948151"/>
              <a:ext cx="1" cy="228601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pic>
          <p:nvPicPr>
            <p:cNvPr id="185" name="5585801904d454ac5c49d4d69334192c.png"/>
            <p:cNvPicPr/>
            <p:nvPr/>
          </p:nvPicPr>
          <p:blipFill>
            <a:blip r:embed="rId2">
              <a:extLst/>
            </a:blip>
            <a:srcRect l="0" t="6930" r="22719" b="19836"/>
            <a:stretch>
              <a:fillRect/>
            </a:stretch>
          </p:blipFill>
          <p:spPr>
            <a:xfrm>
              <a:off x="5411863" y="1424536"/>
              <a:ext cx="692871" cy="984878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186" name="Shape 186"/>
            <p:cNvSpPr/>
            <p:nvPr/>
          </p:nvSpPr>
          <p:spPr>
            <a:xfrm>
              <a:off x="5410206" y="1382596"/>
              <a:ext cx="629413" cy="203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457200">
                <a:lnSpc>
                  <a:spcPct val="150000"/>
                </a:lnSpc>
                <a:tabLst>
                  <a:tab pos="355600" algn="l"/>
                  <a:tab pos="711200" algn="l"/>
                  <a:tab pos="1079500" algn="l"/>
                  <a:tab pos="1435100" algn="l"/>
                  <a:tab pos="1790700" algn="l"/>
                  <a:tab pos="2159000" algn="l"/>
                  <a:tab pos="2514600" algn="l"/>
                  <a:tab pos="2870200" algn="l"/>
                  <a:tab pos="3238500" algn="l"/>
                  <a:tab pos="3594100" algn="l"/>
                  <a:tab pos="3949700" algn="l"/>
                  <a:tab pos="4318000" algn="l"/>
                </a:tabLst>
                <a:defRPr sz="800">
                  <a:solidFill>
                    <a:srgbClr val="323333"/>
                  </a:solidFill>
                  <a:latin typeface="AppleGothic 일반체"/>
                  <a:ea typeface="AppleGothic 일반체"/>
                  <a:cs typeface="AppleGothic 일반체"/>
                  <a:sym typeface="AppleGothic 일반체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800">
                  <a:solidFill>
                    <a:srgbClr val="323333"/>
                  </a:solidFill>
                </a:rPr>
                <a:t>샘플 이미지</a:t>
              </a:r>
            </a:p>
          </p:txBody>
        </p:sp>
        <p:sp>
          <p:nvSpPr>
            <p:cNvPr id="187" name="Shape 187"/>
            <p:cNvSpPr/>
            <p:nvPr/>
          </p:nvSpPr>
          <p:spPr>
            <a:xfrm>
              <a:off x="1397025" y="1897351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미니미 방문</a:t>
              </a:r>
            </a:p>
          </p:txBody>
        </p:sp>
        <p:sp>
          <p:nvSpPr>
            <p:cNvPr id="188" name="Shape 188"/>
            <p:cNvSpPr/>
            <p:nvPr/>
          </p:nvSpPr>
          <p:spPr>
            <a:xfrm>
              <a:off x="3976016" y="1897351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미니미 방문</a:t>
              </a:r>
            </a:p>
          </p:txBody>
        </p:sp>
        <p:sp>
          <p:nvSpPr>
            <p:cNvPr id="189" name="Shape 189"/>
            <p:cNvSpPr/>
            <p:nvPr/>
          </p:nvSpPr>
          <p:spPr>
            <a:xfrm>
              <a:off x="4254790" y="363500"/>
              <a:ext cx="1699147" cy="457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/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사용자 정보 수집</a:t>
              </a:r>
              <a:endParaRPr sz="1200"/>
            </a:p>
            <a:p>
              <a:pPr lvl="0" marL="211666" indent="-211666">
                <a:buSzPct val="100000"/>
                <a:buAutoNum type="arabicPeriod" startAt="1"/>
                <a:defRPr sz="1800"/>
              </a:pPr>
              <a:r>
                <a:rPr sz="1200"/>
                <a:t>공개, 매칭 조건 기록</a:t>
              </a:r>
            </a:p>
          </p:txBody>
        </p:sp>
        <p:sp>
          <p:nvSpPr>
            <p:cNvPr id="190" name="Shape 190"/>
            <p:cNvSpPr/>
            <p:nvPr/>
          </p:nvSpPr>
          <p:spPr>
            <a:xfrm>
              <a:off x="1535124" y="2085131"/>
              <a:ext cx="1" cy="469901"/>
            </a:xfrm>
            <a:prstGeom prst="line">
              <a:avLst/>
            </a:prstGeom>
            <a:noFill/>
            <a:ln w="12700" cap="flat">
              <a:solidFill>
                <a:srgbClr val="C82506"/>
              </a:solidFill>
              <a:custDash>
                <a:ds d="200000" sp="200000"/>
              </a:custDash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191" name="Shape 191"/>
            <p:cNvSpPr/>
            <p:nvPr/>
          </p:nvSpPr>
          <p:spPr>
            <a:xfrm>
              <a:off x="1231925" y="2573206"/>
              <a:ext cx="752636" cy="457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 lvl="0">
                <a:defRPr sz="1800"/>
              </a:pPr>
              <a:r>
                <a:rPr sz="1200"/>
                <a:t>선물하기</a:t>
              </a:r>
              <a:endParaRPr sz="1200"/>
            </a:p>
            <a:p>
              <a:pPr lvl="0">
                <a:defRPr sz="1800"/>
              </a:pPr>
              <a:r>
                <a:rPr sz="1200"/>
                <a:t>체팅하기</a:t>
              </a:r>
            </a:p>
          </p:txBody>
        </p:sp>
        <p:sp>
          <p:nvSpPr>
            <p:cNvPr id="192" name="Shape 192"/>
            <p:cNvSpPr/>
            <p:nvPr/>
          </p:nvSpPr>
          <p:spPr>
            <a:xfrm>
              <a:off x="1535124" y="3008375"/>
              <a:ext cx="1" cy="19268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</p:grpSp>
      <p:sp>
        <p:nvSpPr>
          <p:cNvPr id="194" name="Shape 194"/>
          <p:cNvSpPr/>
          <p:nvPr/>
        </p:nvSpPr>
        <p:spPr>
          <a:xfrm>
            <a:off x="1890762" y="1627808"/>
            <a:ext cx="2207959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1300"/>
              <a:t>1. 자기관리(미니미 육성) 서비스</a:t>
            </a:r>
          </a:p>
        </p:txBody>
      </p:sp>
      <p:grpSp>
        <p:nvGrpSpPr>
          <p:cNvPr id="220" name="Group 220"/>
          <p:cNvGrpSpPr/>
          <p:nvPr/>
        </p:nvGrpSpPr>
        <p:grpSpPr>
          <a:xfrm>
            <a:off x="2251789" y="1814063"/>
            <a:ext cx="6496785" cy="1942117"/>
            <a:chOff x="0" y="0"/>
            <a:chExt cx="6496784" cy="1942116"/>
          </a:xfrm>
        </p:grpSpPr>
        <p:grpSp>
          <p:nvGrpSpPr>
            <p:cNvPr id="198" name="Group 198"/>
            <p:cNvGrpSpPr/>
            <p:nvPr/>
          </p:nvGrpSpPr>
          <p:grpSpPr>
            <a:xfrm>
              <a:off x="46523" y="347189"/>
              <a:ext cx="752636" cy="1256195"/>
              <a:chOff x="0" y="0"/>
              <a:chExt cx="752634" cy="1256194"/>
            </a:xfrm>
          </p:grpSpPr>
          <p:sp>
            <p:nvSpPr>
              <p:cNvPr id="195" name="Shape 195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96" name="Shape 196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sp>
          <p:nvSpPr>
            <p:cNvPr id="199" name="Shape 199"/>
            <p:cNvSpPr/>
            <p:nvPr/>
          </p:nvSpPr>
          <p:spPr>
            <a:xfrm>
              <a:off x="171575" y="731229"/>
              <a:ext cx="1659626" cy="511241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00" name="Shape 200"/>
            <p:cNvSpPr/>
            <p:nvPr/>
          </p:nvSpPr>
          <p:spPr>
            <a:xfrm>
              <a:off x="0" y="1675416"/>
              <a:ext cx="1070018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고객</a:t>
              </a:r>
            </a:p>
          </p:txBody>
        </p:sp>
        <p:sp>
          <p:nvSpPr>
            <p:cNvPr id="201" name="Shape 201"/>
            <p:cNvSpPr/>
            <p:nvPr/>
          </p:nvSpPr>
          <p:spPr>
            <a:xfrm>
              <a:off x="265551" y="861457"/>
              <a:ext cx="1471674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일정,  가계부,  장소</a:t>
              </a:r>
            </a:p>
          </p:txBody>
        </p:sp>
        <p:grpSp>
          <p:nvGrpSpPr>
            <p:cNvPr id="205" name="Group 205"/>
            <p:cNvGrpSpPr/>
            <p:nvPr/>
          </p:nvGrpSpPr>
          <p:grpSpPr>
            <a:xfrm>
              <a:off x="5473291" y="345047"/>
              <a:ext cx="752635" cy="1256195"/>
              <a:chOff x="0" y="0"/>
              <a:chExt cx="752634" cy="1256194"/>
            </a:xfrm>
          </p:grpSpPr>
          <p:sp>
            <p:nvSpPr>
              <p:cNvPr id="202" name="Shape 202"/>
              <p:cNvSpPr/>
              <p:nvPr/>
            </p:nvSpPr>
            <p:spPr>
              <a:xfrm>
                <a:off x="0" y="0"/>
                <a:ext cx="752635" cy="1256195"/>
              </a:xfrm>
              <a:prstGeom prst="roundRect">
                <a:avLst>
                  <a:gd name="adj" fmla="val 8274"/>
                </a:avLst>
              </a:prstGeom>
              <a:solidFill>
                <a:srgbClr val="53585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203" name="Shape 203"/>
              <p:cNvSpPr/>
              <p:nvPr/>
            </p:nvSpPr>
            <p:spPr>
              <a:xfrm>
                <a:off x="39986" y="62201"/>
                <a:ext cx="680004" cy="982705"/>
              </a:xfrm>
              <a:prstGeom prst="roundRect">
                <a:avLst>
                  <a:gd name="adj" fmla="val 9597"/>
                </a:avLst>
              </a:prstGeom>
              <a:solidFill>
                <a:srgbClr val="FFFFFF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204" name="Shape 204"/>
              <p:cNvSpPr/>
              <p:nvPr/>
            </p:nvSpPr>
            <p:spPr>
              <a:xfrm>
                <a:off x="319890" y="1111497"/>
                <a:ext cx="98844" cy="90146"/>
              </a:xfrm>
              <a:prstGeom prst="roundRect">
                <a:avLst>
                  <a:gd name="adj" fmla="val 30888"/>
                </a:avLst>
              </a:prstGeom>
              <a:solidFill>
                <a:srgbClr val="DCDEE0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</p:grpSp>
        <p:sp>
          <p:nvSpPr>
            <p:cNvPr id="206" name="Shape 206"/>
            <p:cNvSpPr/>
            <p:nvPr/>
          </p:nvSpPr>
          <p:spPr>
            <a:xfrm>
              <a:off x="5426766" y="1673273"/>
              <a:ext cx="1070019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사용자 2</a:t>
              </a:r>
            </a:p>
          </p:txBody>
        </p:sp>
        <p:pic>
          <p:nvPicPr>
            <p:cNvPr id="207" name="5585801904d454ac5c49d4d69334192c.png"/>
            <p:cNvPicPr/>
            <p:nvPr/>
          </p:nvPicPr>
          <p:blipFill>
            <a:blip r:embed="rId2">
              <a:extLst/>
            </a:blip>
            <a:srcRect l="0" t="6930" r="22719" b="19836"/>
            <a:stretch>
              <a:fillRect/>
            </a:stretch>
          </p:blipFill>
          <p:spPr>
            <a:xfrm>
              <a:off x="5510314" y="402564"/>
              <a:ext cx="692871" cy="984879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208" name="Shape 208"/>
            <p:cNvSpPr/>
            <p:nvPr/>
          </p:nvSpPr>
          <p:spPr>
            <a:xfrm>
              <a:off x="5508657" y="360624"/>
              <a:ext cx="629413" cy="2032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457200">
                <a:lnSpc>
                  <a:spcPct val="150000"/>
                </a:lnSpc>
                <a:tabLst>
                  <a:tab pos="355600" algn="l"/>
                  <a:tab pos="711200" algn="l"/>
                  <a:tab pos="1079500" algn="l"/>
                  <a:tab pos="1435100" algn="l"/>
                  <a:tab pos="1790700" algn="l"/>
                  <a:tab pos="2159000" algn="l"/>
                  <a:tab pos="2514600" algn="l"/>
                  <a:tab pos="2870200" algn="l"/>
                  <a:tab pos="3238500" algn="l"/>
                  <a:tab pos="3594100" algn="l"/>
                  <a:tab pos="3949700" algn="l"/>
                  <a:tab pos="4318000" algn="l"/>
                </a:tabLst>
                <a:defRPr sz="800">
                  <a:solidFill>
                    <a:srgbClr val="323333"/>
                  </a:solidFill>
                  <a:latin typeface="AppleGothic 일반체"/>
                  <a:ea typeface="AppleGothic 일반체"/>
                  <a:cs typeface="AppleGothic 일반체"/>
                  <a:sym typeface="AppleGothic 일반체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800">
                  <a:solidFill>
                    <a:srgbClr val="323333"/>
                  </a:solidFill>
                </a:rPr>
                <a:t>샘플 이미지</a:t>
              </a:r>
            </a:p>
          </p:txBody>
        </p:sp>
        <p:grpSp>
          <p:nvGrpSpPr>
            <p:cNvPr id="213" name="Group 213"/>
            <p:cNvGrpSpPr/>
            <p:nvPr/>
          </p:nvGrpSpPr>
          <p:grpSpPr>
            <a:xfrm>
              <a:off x="2864610" y="0"/>
              <a:ext cx="591227" cy="757314"/>
              <a:chOff x="0" y="0"/>
              <a:chExt cx="591225" cy="757313"/>
            </a:xfrm>
          </p:grpSpPr>
          <p:sp>
            <p:nvSpPr>
              <p:cNvPr id="209" name="Shape 209"/>
              <p:cNvSpPr/>
              <p:nvPr/>
            </p:nvSpPr>
            <p:spPr>
              <a:xfrm>
                <a:off x="0" y="81611"/>
                <a:ext cx="591226" cy="591226"/>
              </a:xfrm>
              <a:prstGeom prst="rect">
                <a:avLst/>
              </a:pr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210" name="Shape 210"/>
              <p:cNvSpPr/>
              <p:nvPr/>
            </p:nvSpPr>
            <p:spPr>
              <a:xfrm>
                <a:off x="0" y="571492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DCDEE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211" name="Shape 211"/>
              <p:cNvSpPr/>
              <p:nvPr/>
            </p:nvSpPr>
            <p:spPr>
              <a:xfrm>
                <a:off x="0" y="0"/>
                <a:ext cx="591226" cy="1858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fill="norm" stroke="1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A6AAA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3200">
                    <a:latin typeface="+mn-lt"/>
                    <a:ea typeface="+mn-ea"/>
                    <a:cs typeface="+mn-cs"/>
                    <a:sym typeface="Apple SD 산돌고딕 Neo 옅은체"/>
                  </a:defRPr>
                </a:pPr>
              </a:p>
            </p:txBody>
          </p:sp>
          <p:sp>
            <p:nvSpPr>
              <p:cNvPr id="212" name="Shape 212"/>
              <p:cNvSpPr/>
              <p:nvPr/>
            </p:nvSpPr>
            <p:spPr>
              <a:xfrm>
                <a:off x="22740" y="183289"/>
                <a:ext cx="545488" cy="50393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8100" tIns="38100" rIns="38100" bIns="38100" numCol="1" anchor="ctr">
                <a:noAutofit/>
              </a:bodyPr>
              <a:lstStyle>
                <a:lvl1pPr algn="ctr">
                  <a:defRPr sz="1200"/>
                </a:lvl1pPr>
              </a:lstStyle>
              <a:p>
                <a:pPr lvl="0">
                  <a:defRPr sz="1800"/>
                </a:pPr>
                <a:r>
                  <a:rPr sz="1200"/>
                  <a:t>서버</a:t>
                </a:r>
              </a:p>
            </p:txBody>
          </p:sp>
        </p:grpSp>
        <p:sp>
          <p:nvSpPr>
            <p:cNvPr id="214" name="Shape 214"/>
            <p:cNvSpPr/>
            <p:nvPr/>
          </p:nvSpPr>
          <p:spPr>
            <a:xfrm rot="5400000">
              <a:off x="2213088" y="161187"/>
              <a:ext cx="419101" cy="1446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74"/>
                  </a:lnTo>
                  <a:lnTo>
                    <a:pt x="0" y="0"/>
                  </a:lnTo>
                </a:path>
              </a:pathLst>
            </a:custGeom>
            <a:noFill/>
            <a:ln w="25400" cap="flat">
              <a:solidFill>
                <a:srgbClr val="5F327C"/>
              </a:solidFill>
              <a:custDash>
                <a:ds d="200000" sp="200000"/>
              </a:custDash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15" name="Shape 215"/>
            <p:cNvSpPr/>
            <p:nvPr/>
          </p:nvSpPr>
          <p:spPr>
            <a:xfrm>
              <a:off x="3412625" y="424002"/>
              <a:ext cx="2100772" cy="1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16" name="Shape 216"/>
            <p:cNvSpPr/>
            <p:nvPr/>
          </p:nvSpPr>
          <p:spPr>
            <a:xfrm>
              <a:off x="4114098" y="151837"/>
              <a:ext cx="1127697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리워드</a:t>
              </a:r>
            </a:p>
          </p:txBody>
        </p:sp>
        <p:sp>
          <p:nvSpPr>
            <p:cNvPr id="217" name="Shape 217"/>
            <p:cNvSpPr/>
            <p:nvPr/>
          </p:nvSpPr>
          <p:spPr>
            <a:xfrm>
              <a:off x="2122333" y="1093584"/>
              <a:ext cx="1127698" cy="26670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spAutoFit/>
            </a:bodyPr>
            <a:lstStyle>
              <a:lvl1pPr>
                <a:defRPr sz="1200"/>
              </a:lvl1pPr>
            </a:lstStyle>
            <a:p>
              <a:pPr lvl="0">
                <a:defRPr sz="1800"/>
              </a:pPr>
              <a:r>
                <a:rPr sz="1200"/>
                <a:t>사용자 정보 수집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4389892" y="339934"/>
              <a:ext cx="1" cy="469902"/>
            </a:xfrm>
            <a:prstGeom prst="line">
              <a:avLst/>
            </a:prstGeom>
            <a:noFill/>
            <a:ln w="12700" cap="flat">
              <a:solidFill>
                <a:srgbClr val="C82506"/>
              </a:solidFill>
              <a:custDash>
                <a:ds d="200000" sp="200000"/>
              </a:custDash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19" name="Shape 219"/>
            <p:cNvSpPr/>
            <p:nvPr/>
          </p:nvSpPr>
          <p:spPr>
            <a:xfrm>
              <a:off x="4086693" y="828009"/>
              <a:ext cx="1182507" cy="6698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 lvl="0">
                <a:defRPr sz="1800"/>
              </a:pPr>
              <a:r>
                <a:rPr b="1" sz="1200" u="sng"/>
                <a:t>관련</a:t>
              </a:r>
              <a:r>
                <a:rPr sz="1200"/>
                <a:t> 아이템 획득</a:t>
              </a:r>
              <a:endParaRPr sz="1200"/>
            </a:p>
            <a:p>
              <a:pPr lvl="0">
                <a:defRPr sz="1800"/>
              </a:pPr>
              <a:r>
                <a:rPr b="1" sz="1200" u="sng"/>
                <a:t>관련</a:t>
              </a:r>
              <a:r>
                <a:rPr sz="1200"/>
                <a:t> 영역 확장</a:t>
              </a:r>
              <a:endParaRPr sz="1200"/>
            </a:p>
            <a:p>
              <a:pPr lvl="0">
                <a:defRPr sz="1800"/>
              </a:pPr>
              <a:r>
                <a:rPr b="1" sz="1200" u="sng"/>
                <a:t>관련</a:t>
              </a:r>
              <a:r>
                <a:rPr sz="1200"/>
                <a:t> 건물 건축</a:t>
              </a:r>
            </a:p>
          </p:txBody>
        </p:sp>
      </p:grpSp>
      <p:sp>
        <p:nvSpPr>
          <p:cNvPr id="221" name="Shape 221"/>
          <p:cNvSpPr/>
          <p:nvPr/>
        </p:nvSpPr>
        <p:spPr>
          <a:xfrm>
            <a:off x="8798309" y="124316"/>
            <a:ext cx="798132" cy="369124"/>
          </a:xfrm>
          <a:prstGeom prst="rect">
            <a:avLst/>
          </a:prstGeom>
          <a:solidFill>
            <a:srgbClr val="F0F1F3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700">
                <a:solidFill>
                  <a:srgbClr val="53585F"/>
                </a:solidFill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700">
                <a:solidFill>
                  <a:srgbClr val="53585F"/>
                </a:solidFill>
              </a:rPr>
              <a:t>2 / 3</a:t>
            </a:r>
          </a:p>
        </p:txBody>
      </p:sp>
      <p:sp>
        <p:nvSpPr>
          <p:cNvPr id="222" name="Shape 222"/>
          <p:cNvSpPr/>
          <p:nvPr/>
        </p:nvSpPr>
        <p:spPr>
          <a:xfrm>
            <a:off x="213491" y="162416"/>
            <a:ext cx="1015168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514095">
              <a:defRPr sz="1408">
                <a:solidFill>
                  <a:srgbClr val="53585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8">
                <a:solidFill>
                  <a:srgbClr val="53585F"/>
                </a:solidFill>
              </a:rPr>
              <a:t>2014. 05. 07</a:t>
            </a:r>
          </a:p>
        </p:txBody>
      </p:sp>
      <p:sp>
        <p:nvSpPr>
          <p:cNvPr id="223" name="Shape 223"/>
          <p:cNvSpPr/>
          <p:nvPr/>
        </p:nvSpPr>
        <p:spPr>
          <a:xfrm>
            <a:off x="1936809" y="822434"/>
            <a:ext cx="7665029" cy="4953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* 본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문서는 서비스 </a:t>
            </a:r>
            <a:r>
              <a:rPr sz="1200">
                <a:solidFill>
                  <a:srgbClr val="A6AAA9"/>
                </a:solidFill>
              </a:rPr>
              <a:t>타당성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검증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및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개발 방향 등에 대한 조언을 얻기 위해 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프로필나우에 단독으로 공유하는 내용으로</a:t>
            </a:r>
            <a:endParaRPr sz="1200">
              <a:solidFill>
                <a:srgbClr val="A6AAA9"/>
              </a:solidFill>
            </a:endParaRPr>
          </a:p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   준비 중인 프로젝트에 대한 내용을 전달하여 해당 서비스에 대한 이해를 돕는 것을 목적으로 한다 .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/>
          <p:nvPr/>
        </p:nvSpPr>
        <p:spPr>
          <a:xfrm>
            <a:off x="2683037" y="8652373"/>
            <a:ext cx="6070544" cy="2643410"/>
          </a:xfrm>
          <a:prstGeom prst="rect">
            <a:avLst/>
          </a:prstGeom>
          <a:solidFill>
            <a:srgbClr val="DCDEE0"/>
          </a:solidFill>
          <a:ln>
            <a:solidFill>
              <a:srgbClr val="85888D"/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26" name="Shape 226"/>
          <p:cNvSpPr/>
          <p:nvPr/>
        </p:nvSpPr>
        <p:spPr>
          <a:xfrm rot="16200000">
            <a:off x="3053554" y="8810012"/>
            <a:ext cx="591949" cy="598081"/>
          </a:xfrm>
          <a:prstGeom prst="rightArrow">
            <a:avLst>
              <a:gd name="adj1" fmla="val 56719"/>
              <a:gd name="adj2" fmla="val 51282"/>
            </a:avLst>
          </a:prstGeom>
          <a:blipFill>
            <a:blip r:embed="rId2"/>
          </a:blipFill>
          <a:ln w="3175">
            <a:miter lim="400000"/>
          </a:ln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p:spPr>
        <p:txBody>
          <a:bodyPr lIns="38100" tIns="38100" rIns="38100" bIns="38100" anchor="ctr"/>
          <a:lstStyle/>
          <a:p>
            <a:pPr lvl="0" algn="ctr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27" name="Shape 227"/>
          <p:cNvSpPr/>
          <p:nvPr/>
        </p:nvSpPr>
        <p:spPr>
          <a:xfrm>
            <a:off x="4225672" y="8728300"/>
            <a:ext cx="2677834" cy="7670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* 원하는 카드를 사용자의 데쉬보드에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플리킹하여 밀어 넣으면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캐릭터가 움직이거나 아이템이 추가됨 </a:t>
            </a:r>
          </a:p>
        </p:txBody>
      </p:sp>
      <p:sp>
        <p:nvSpPr>
          <p:cNvPr id="228" name="Shape 228"/>
          <p:cNvSpPr/>
          <p:nvPr/>
        </p:nvSpPr>
        <p:spPr>
          <a:xfrm>
            <a:off x="4225671" y="9894682"/>
            <a:ext cx="2894280" cy="125476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* 캐릭터가 확장성에 이슈가 있다면,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행성을 배경으로 작은 집 또는 주민의 수,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날씨 등에 대한 변화를 준다.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(카드의 유형별 추가되는 아이템 유형을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 정의할 수도 있다)</a:t>
            </a:r>
          </a:p>
        </p:txBody>
      </p:sp>
      <p:sp>
        <p:nvSpPr>
          <p:cNvPr id="229" name="Shape 229"/>
          <p:cNvSpPr/>
          <p:nvPr/>
        </p:nvSpPr>
        <p:spPr>
          <a:xfrm>
            <a:off x="2979794" y="9450851"/>
            <a:ext cx="746989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b="1" sz="1300">
                <a:solidFill>
                  <a:srgbClr val="164F86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rPr>
              <a:t>밀어 넣기</a:t>
            </a:r>
            <a:endParaRPr b="1" sz="1300">
              <a:solidFill>
                <a:srgbClr val="164F86"/>
              </a:solidFill>
              <a:latin typeface="Apple SD 산돌고딕 Neo 세미볼드체"/>
              <a:ea typeface="Apple SD 산돌고딕 Neo 세미볼드체"/>
              <a:cs typeface="Apple SD 산돌고딕 Neo 세미볼드체"/>
              <a:sym typeface="Apple SD 산돌고딕 Neo 세미볼드체"/>
            </a:endParaRPr>
          </a:p>
          <a:p>
            <a:pPr lvl="0" algn="ctr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b="1" sz="1300">
                <a:solidFill>
                  <a:srgbClr val="164F86"/>
                </a:solidFill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rPr>
              <a:t>(제스쳐)</a:t>
            </a:r>
          </a:p>
        </p:txBody>
      </p:sp>
      <p:pic>
        <p:nvPicPr>
          <p:cNvPr id="230" name="5585801904d454ac5c49d4d69334192c.png"/>
          <p:cNvPicPr/>
          <p:nvPr/>
        </p:nvPicPr>
        <p:blipFill>
          <a:blip r:embed="rId3">
            <a:extLst/>
          </a:blip>
          <a:srcRect l="0" t="6930" r="0" b="18539"/>
          <a:stretch>
            <a:fillRect/>
          </a:stretch>
        </p:blipFill>
        <p:spPr>
          <a:xfrm>
            <a:off x="7433012" y="9948678"/>
            <a:ext cx="1130301" cy="1263620"/>
          </a:xfrm>
          <a:prstGeom prst="rect">
            <a:avLst/>
          </a:prstGeom>
          <a:ln w="3175">
            <a:miter lim="400000"/>
          </a:ln>
        </p:spPr>
      </p:pic>
      <p:pic>
        <p:nvPicPr>
          <p:cNvPr id="231" name="200701170500013_3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22976" y="8728300"/>
            <a:ext cx="1150373" cy="1056593"/>
          </a:xfrm>
          <a:prstGeom prst="rect">
            <a:avLst/>
          </a:prstGeom>
          <a:ln w="3175">
            <a:miter lim="400000"/>
          </a:ln>
        </p:spPr>
      </p:pic>
      <p:sp>
        <p:nvSpPr>
          <p:cNvPr id="232" name="Shape 232"/>
          <p:cNvSpPr/>
          <p:nvPr/>
        </p:nvSpPr>
        <p:spPr>
          <a:xfrm>
            <a:off x="4004992" y="8687620"/>
            <a:ext cx="1" cy="2512885"/>
          </a:xfrm>
          <a:prstGeom prst="line">
            <a:avLst/>
          </a:prstGeom>
          <a:ln w="12700">
            <a:solidFill>
              <a:srgbClr val="A6AAA9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33" name="Shape 233"/>
          <p:cNvSpPr/>
          <p:nvPr/>
        </p:nvSpPr>
        <p:spPr>
          <a:xfrm>
            <a:off x="7372177" y="8672896"/>
            <a:ext cx="696977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9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323333"/>
                </a:solidFill>
              </a:rPr>
              <a:t>샘플 이미지</a:t>
            </a:r>
          </a:p>
        </p:txBody>
      </p:sp>
      <p:sp>
        <p:nvSpPr>
          <p:cNvPr id="234" name="Shape 234"/>
          <p:cNvSpPr/>
          <p:nvPr/>
        </p:nvSpPr>
        <p:spPr>
          <a:xfrm>
            <a:off x="7384877" y="9919438"/>
            <a:ext cx="696977" cy="215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900">
                <a:solidFill>
                  <a:srgbClr val="323333"/>
                </a:solidFill>
                <a:latin typeface="AppleGothic 일반체"/>
                <a:ea typeface="AppleGothic 일반체"/>
                <a:cs typeface="AppleGothic 일반체"/>
                <a:sym typeface="AppleGothic 일반체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323333"/>
                </a:solidFill>
              </a:rPr>
              <a:t>샘플 이미지</a:t>
            </a:r>
          </a:p>
        </p:txBody>
      </p:sp>
      <p:grpSp>
        <p:nvGrpSpPr>
          <p:cNvPr id="237" name="Group 237"/>
          <p:cNvGrpSpPr/>
          <p:nvPr/>
        </p:nvGrpSpPr>
        <p:grpSpPr>
          <a:xfrm>
            <a:off x="2469867" y="2633985"/>
            <a:ext cx="2910001" cy="5779585"/>
            <a:chOff x="0" y="0"/>
            <a:chExt cx="2910000" cy="5779584"/>
          </a:xfrm>
        </p:grpSpPr>
        <p:pic>
          <p:nvPicPr>
            <p:cNvPr id="235" name="iPhone-5S-3-colors-Mock-up.png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910001" cy="5779585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236" name="Shape 236"/>
            <p:cNvSpPr/>
            <p:nvPr/>
          </p:nvSpPr>
          <p:spPr>
            <a:xfrm>
              <a:off x="378861" y="1153912"/>
              <a:ext cx="2152278" cy="3652025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</p:grpSp>
      <p:grpSp>
        <p:nvGrpSpPr>
          <p:cNvPr id="244" name="Group 244"/>
          <p:cNvGrpSpPr/>
          <p:nvPr/>
        </p:nvGrpSpPr>
        <p:grpSpPr>
          <a:xfrm>
            <a:off x="3177312" y="6222389"/>
            <a:ext cx="1495111" cy="2147473"/>
            <a:chOff x="0" y="0"/>
            <a:chExt cx="1495109" cy="2147472"/>
          </a:xfrm>
        </p:grpSpPr>
        <p:sp>
          <p:nvSpPr>
            <p:cNvPr id="238" name="Shape 238"/>
            <p:cNvSpPr/>
            <p:nvPr/>
          </p:nvSpPr>
          <p:spPr>
            <a:xfrm>
              <a:off x="0" y="8305"/>
              <a:ext cx="1489688" cy="2139168"/>
            </a:xfrm>
            <a:prstGeom prst="roundRect">
              <a:avLst>
                <a:gd name="adj" fmla="val 4092"/>
              </a:avLst>
            </a:prstGeom>
            <a:solidFill>
              <a:srgbClr val="DCDEE0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39" name="Shape 239"/>
            <p:cNvSpPr/>
            <p:nvPr/>
          </p:nvSpPr>
          <p:spPr>
            <a:xfrm>
              <a:off x="134830" y="1694043"/>
              <a:ext cx="1251798" cy="364876"/>
            </a:xfrm>
            <a:prstGeom prst="rect">
              <a:avLst/>
            </a:prstGeom>
            <a:solidFill>
              <a:srgbClr val="A6AAA9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algn="ctr">
                <a:defRPr sz="1700">
                  <a:solidFill>
                    <a:srgbClr val="53585F"/>
                  </a:solidFill>
                  <a:latin typeface="+mn-lt"/>
                  <a:ea typeface="+mn-ea"/>
                  <a:cs typeface="+mn-cs"/>
                  <a:sym typeface="Apple SD 산돌고딕 Neo 옅은체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1700">
                  <a:solidFill>
                    <a:srgbClr val="53585F"/>
                  </a:solidFill>
                </a:rPr>
                <a:t>내용</a:t>
              </a:r>
            </a:p>
          </p:txBody>
        </p:sp>
        <p:sp>
          <p:nvSpPr>
            <p:cNvPr id="240" name="Shape 240"/>
            <p:cNvSpPr/>
            <p:nvPr/>
          </p:nvSpPr>
          <p:spPr>
            <a:xfrm>
              <a:off x="97514" y="362065"/>
              <a:ext cx="1320241" cy="1252262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DCDEE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800"/>
              </a:pPr>
              <a:r>
                <a:rPr>
                  <a:solidFill>
                    <a:srgbClr val="53585F"/>
                  </a:solidFill>
                  <a:latin typeface="+mn-lt"/>
                  <a:ea typeface="+mn-ea"/>
                  <a:cs typeface="+mn-cs"/>
                  <a:sym typeface="Apple SD 산돌고딕 Neo 옅은체"/>
                </a:rPr>
                <a:t>취향 </a:t>
              </a:r>
              <a:endParaRPr>
                <a:solidFill>
                  <a:srgbClr val="53585F"/>
                </a:solidFill>
                <a:latin typeface="+mn-lt"/>
                <a:ea typeface="+mn-ea"/>
                <a:cs typeface="+mn-cs"/>
                <a:sym typeface="Apple SD 산돌고딕 Neo 옅은체"/>
              </a:endParaRPr>
            </a:p>
            <a:p>
              <a:pPr lvl="0" algn="ctr">
                <a:defRPr sz="1800"/>
              </a:pPr>
              <a:r>
                <a:rPr>
                  <a:solidFill>
                    <a:srgbClr val="53585F"/>
                  </a:solidFill>
                  <a:latin typeface="+mn-lt"/>
                  <a:ea typeface="+mn-ea"/>
                  <a:cs typeface="+mn-cs"/>
                  <a:sym typeface="Apple SD 산돌고딕 Neo 옅은체"/>
                </a:rPr>
                <a:t>선택 </a:t>
              </a:r>
              <a:endParaRPr>
                <a:solidFill>
                  <a:srgbClr val="53585F"/>
                </a:solidFill>
                <a:latin typeface="+mn-lt"/>
                <a:ea typeface="+mn-ea"/>
                <a:cs typeface="+mn-cs"/>
                <a:sym typeface="Apple SD 산돌고딕 Neo 옅은체"/>
              </a:endParaRPr>
            </a:p>
            <a:p>
              <a:pPr lvl="0" algn="ctr">
                <a:defRPr sz="1800"/>
              </a:pPr>
              <a:r>
                <a:rPr>
                  <a:solidFill>
                    <a:srgbClr val="53585F"/>
                  </a:solidFill>
                  <a:latin typeface="+mn-lt"/>
                  <a:ea typeface="+mn-ea"/>
                  <a:cs typeface="+mn-cs"/>
                  <a:sym typeface="Apple SD 산돌고딕 Neo 옅은체"/>
                </a:rPr>
                <a:t>카드</a:t>
              </a:r>
            </a:p>
          </p:txBody>
        </p:sp>
        <p:sp>
          <p:nvSpPr>
            <p:cNvPr id="241" name="Shape 241"/>
            <p:cNvSpPr/>
            <p:nvPr/>
          </p:nvSpPr>
          <p:spPr>
            <a:xfrm>
              <a:off x="15339" y="91986"/>
              <a:ext cx="1233131" cy="20602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>
              <a:lvl1pPr>
                <a:defRPr sz="1100"/>
              </a:lvl1pPr>
            </a:lstStyle>
            <a:p>
              <a:pPr lvl="0">
                <a:defRPr sz="1800"/>
              </a:pPr>
              <a:r>
                <a:rPr sz="1100"/>
                <a:t>오늘의 카드</a:t>
              </a:r>
            </a:p>
          </p:txBody>
        </p:sp>
        <p:sp>
          <p:nvSpPr>
            <p:cNvPr id="242" name="Shape 242"/>
            <p:cNvSpPr/>
            <p:nvPr/>
          </p:nvSpPr>
          <p:spPr>
            <a:xfrm rot="10800000">
              <a:off x="1047301" y="-1"/>
              <a:ext cx="447809" cy="4478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43" name="Shape 243"/>
            <p:cNvSpPr/>
            <p:nvPr/>
          </p:nvSpPr>
          <p:spPr>
            <a:xfrm>
              <a:off x="1265567" y="34220"/>
              <a:ext cx="180748" cy="184687"/>
            </a:xfrm>
            <a:prstGeom prst="star5">
              <a:avLst>
                <a:gd name="adj" fmla="val 26780"/>
                <a:gd name="hf" fmla="val 105146"/>
                <a:gd name="vf" fmla="val 110557"/>
              </a:avLst>
            </a:prstGeom>
            <a:solidFill>
              <a:srgbClr val="DCDEE0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</p:grpSp>
      <p:grpSp>
        <p:nvGrpSpPr>
          <p:cNvPr id="248" name="Group 248"/>
          <p:cNvGrpSpPr/>
          <p:nvPr/>
        </p:nvGrpSpPr>
        <p:grpSpPr>
          <a:xfrm>
            <a:off x="4813017" y="6230696"/>
            <a:ext cx="369417" cy="2139845"/>
            <a:chOff x="0" y="0"/>
            <a:chExt cx="369415" cy="2139844"/>
          </a:xfrm>
        </p:grpSpPr>
        <p:sp>
          <p:nvSpPr>
            <p:cNvPr id="245" name="Shape 245"/>
            <p:cNvSpPr/>
            <p:nvPr/>
          </p:nvSpPr>
          <p:spPr>
            <a:xfrm>
              <a:off x="0" y="0"/>
              <a:ext cx="369416" cy="2139845"/>
            </a:xfrm>
            <a:prstGeom prst="roundRect">
              <a:avLst>
                <a:gd name="adj" fmla="val 16502"/>
              </a:avLst>
            </a:prstGeom>
            <a:solidFill>
              <a:srgbClr val="DCDEE0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46" name="Shape 246"/>
            <p:cNvSpPr/>
            <p:nvPr/>
          </p:nvSpPr>
          <p:spPr>
            <a:xfrm>
              <a:off x="177251" y="1700861"/>
              <a:ext cx="192165" cy="360729"/>
            </a:xfrm>
            <a:prstGeom prst="rect">
              <a:avLst/>
            </a:prstGeom>
            <a:solidFill>
              <a:srgbClr val="A6AAA9"/>
            </a:solidFill>
            <a:ln w="12700" cap="flat">
              <a:solidFill>
                <a:srgbClr val="85888D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200"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  <p:sp>
          <p:nvSpPr>
            <p:cNvPr id="247" name="Shape 247"/>
            <p:cNvSpPr/>
            <p:nvPr/>
          </p:nvSpPr>
          <p:spPr>
            <a:xfrm>
              <a:off x="177801" y="500659"/>
              <a:ext cx="191615" cy="1105362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Apple SD 산돌고딕 Neo 옅은체"/>
                </a:defRPr>
              </a:pPr>
            </a:p>
          </p:txBody>
        </p:sp>
      </p:grpSp>
      <p:sp>
        <p:nvSpPr>
          <p:cNvPr id="249" name="Shape 249"/>
          <p:cNvSpPr/>
          <p:nvPr/>
        </p:nvSpPr>
        <p:spPr>
          <a:xfrm>
            <a:off x="2814815" y="3809067"/>
            <a:ext cx="2209093" cy="2194908"/>
          </a:xfrm>
          <a:prstGeom prst="rect">
            <a:avLst/>
          </a:prstGeom>
          <a:solidFill>
            <a:srgbClr val="DCDEE0"/>
          </a:solidFill>
          <a:ln w="12700">
            <a:solidFill>
              <a:srgbClr val="85888D"/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50" name="Shape 250"/>
          <p:cNvSpPr/>
          <p:nvPr/>
        </p:nvSpPr>
        <p:spPr>
          <a:xfrm>
            <a:off x="4212104" y="7015025"/>
            <a:ext cx="1571243" cy="521918"/>
          </a:xfrm>
          <a:prstGeom prst="leftRightArrow">
            <a:avLst>
              <a:gd name="adj1" fmla="val 65153"/>
              <a:gd name="adj2" fmla="val 107067"/>
            </a:avLst>
          </a:prstGeom>
          <a:solidFill>
            <a:srgbClr val="F5D328"/>
          </a:solidFill>
          <a:ln w="3175">
            <a:miter lim="400000"/>
          </a:ln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ctr">
              <a:defRPr sz="1400">
                <a:latin typeface="+mn-lt"/>
                <a:ea typeface="+mn-ea"/>
                <a:cs typeface="+mn-cs"/>
                <a:sym typeface="Apple SD 산돌고딕 Neo 옅은체"/>
              </a:defRPr>
            </a:lvl1pPr>
          </a:lstStyle>
          <a:p>
            <a:pPr lvl="0">
              <a:defRPr sz="1800"/>
            </a:pPr>
            <a:r>
              <a:rPr sz="1400"/>
              <a:t>플리킹 </a:t>
            </a:r>
          </a:p>
        </p:txBody>
      </p:sp>
      <p:sp>
        <p:nvSpPr>
          <p:cNvPr id="251" name="Shape 251"/>
          <p:cNvSpPr/>
          <p:nvPr/>
        </p:nvSpPr>
        <p:spPr>
          <a:xfrm>
            <a:off x="5819257" y="3894456"/>
            <a:ext cx="1" cy="2024506"/>
          </a:xfrm>
          <a:prstGeom prst="line">
            <a:avLst/>
          </a:prstGeom>
          <a:ln w="12700">
            <a:solidFill>
              <a:srgbClr val="C82506"/>
            </a:solidFill>
            <a:custDash>
              <a:ds d="200000" sp="200000"/>
            </a:custDash>
            <a:miter lim="400000"/>
            <a:headEnd type="triangle"/>
            <a:tailEnd type="triangle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52" name="Shape 252"/>
          <p:cNvSpPr/>
          <p:nvPr/>
        </p:nvSpPr>
        <p:spPr>
          <a:xfrm>
            <a:off x="5819257" y="6136705"/>
            <a:ext cx="1" cy="2147473"/>
          </a:xfrm>
          <a:prstGeom prst="line">
            <a:avLst/>
          </a:prstGeom>
          <a:ln w="12700">
            <a:solidFill>
              <a:srgbClr val="C82506"/>
            </a:solidFill>
            <a:custDash>
              <a:ds d="200000" sp="200000"/>
            </a:custDash>
            <a:miter lim="400000"/>
            <a:headEnd type="triangle"/>
            <a:tailEnd type="triangle"/>
          </a:ln>
        </p:spPr>
        <p:txBody>
          <a:bodyPr lIns="0" tIns="0" rIns="0" bIns="0" anchor="ctr"/>
          <a:lstStyle/>
          <a:p>
            <a:pPr lvl="0" algn="ctr">
              <a:defRPr sz="3200"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53" name="Shape 253"/>
          <p:cNvSpPr/>
          <p:nvPr/>
        </p:nvSpPr>
        <p:spPr>
          <a:xfrm>
            <a:off x="6015858" y="6082211"/>
            <a:ext cx="2575142" cy="11938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C82506"/>
                </a:solidFill>
              </a:rPr>
              <a:t>B. 내부 컨텐츠 구성 부분 </a:t>
            </a:r>
            <a:endParaRPr sz="1300">
              <a:solidFill>
                <a:srgbClr val="C82506"/>
              </a:solidFill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 : 개인별 로우 데이터 수집하는 창구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 : 시간대 별, 최소한의 질문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 : 카드에 응답을 하면 캐릭터가 반응</a:t>
            </a:r>
          </a:p>
        </p:txBody>
      </p:sp>
      <p:sp>
        <p:nvSpPr>
          <p:cNvPr id="254" name="Shape 254"/>
          <p:cNvSpPr/>
          <p:nvPr/>
        </p:nvSpPr>
        <p:spPr>
          <a:xfrm>
            <a:off x="6269858" y="7302169"/>
            <a:ext cx="2481479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- 취향 분석 : 미리보기(움악, 영화),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		   요리(레시피, 장보기) 등</a:t>
            </a:r>
          </a:p>
        </p:txBody>
      </p:sp>
      <p:sp>
        <p:nvSpPr>
          <p:cNvPr id="255" name="Shape 255"/>
          <p:cNvSpPr/>
          <p:nvPr/>
        </p:nvSpPr>
        <p:spPr>
          <a:xfrm>
            <a:off x="6015858" y="3840249"/>
            <a:ext cx="2574481" cy="584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C82506"/>
                </a:solidFill>
              </a:rPr>
              <a:t>A. 내부 운영 서비스</a:t>
            </a:r>
            <a:r>
              <a:rPr sz="1300">
                <a:solidFill>
                  <a:srgbClr val="323333"/>
                </a:solidFill>
              </a:rPr>
              <a:t> 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   : 킬러 컨텐츠, 엔센셜 앱 서비스 영역</a:t>
            </a:r>
          </a:p>
        </p:txBody>
      </p:sp>
      <p:sp>
        <p:nvSpPr>
          <p:cNvPr id="256" name="Shape 256"/>
          <p:cNvSpPr/>
          <p:nvPr/>
        </p:nvSpPr>
        <p:spPr>
          <a:xfrm>
            <a:off x="6269858" y="4437962"/>
            <a:ext cx="1747165" cy="523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- 캐릭터(또는 개인) 영역</a:t>
            </a:r>
            <a:endParaRPr sz="13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323333"/>
                </a:solidFill>
              </a:rPr>
              <a:t>- 관심사 통계</a:t>
            </a:r>
          </a:p>
        </p:txBody>
      </p:sp>
      <p:sp>
        <p:nvSpPr>
          <p:cNvPr id="257" name="Shape 257"/>
          <p:cNvSpPr/>
          <p:nvPr/>
        </p:nvSpPr>
        <p:spPr>
          <a:xfrm flipV="1">
            <a:off x="2695493" y="3811835"/>
            <a:ext cx="3400363" cy="1"/>
          </a:xfrm>
          <a:prstGeom prst="line">
            <a:avLst/>
          </a:prstGeom>
          <a:ln w="12700">
            <a:solidFill>
              <a:srgbClr val="53585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solidFill>
                  <a:srgbClr val="A6AAA9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58" name="Shape 258"/>
          <p:cNvSpPr/>
          <p:nvPr/>
        </p:nvSpPr>
        <p:spPr>
          <a:xfrm flipV="1">
            <a:off x="2695493" y="8376138"/>
            <a:ext cx="3400363" cy="1"/>
          </a:xfrm>
          <a:prstGeom prst="line">
            <a:avLst/>
          </a:prstGeom>
          <a:ln w="12700">
            <a:solidFill>
              <a:srgbClr val="53585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solidFill>
                  <a:srgbClr val="A6AAA9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59" name="Shape 259"/>
          <p:cNvSpPr/>
          <p:nvPr/>
        </p:nvSpPr>
        <p:spPr>
          <a:xfrm>
            <a:off x="6015858" y="3187588"/>
            <a:ext cx="3427058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C82506"/>
                </a:solidFill>
              </a:rPr>
              <a:t>* UI, interaction style </a:t>
            </a:r>
            <a:r>
              <a:rPr sz="1300">
                <a:solidFill>
                  <a:srgbClr val="53585F"/>
                </a:solidFill>
              </a:rPr>
              <a:t>= like Facebook PAGE</a:t>
            </a:r>
          </a:p>
        </p:txBody>
      </p:sp>
      <p:sp>
        <p:nvSpPr>
          <p:cNvPr id="260" name="Shape 260"/>
          <p:cNvSpPr/>
          <p:nvPr/>
        </p:nvSpPr>
        <p:spPr>
          <a:xfrm>
            <a:off x="6015858" y="2947969"/>
            <a:ext cx="2805952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300">
                <a:solidFill>
                  <a:srgbClr val="C82506"/>
                </a:solidFill>
              </a:rPr>
              <a:t>* sample Mock-up </a:t>
            </a:r>
            <a:r>
              <a:rPr sz="1300">
                <a:solidFill>
                  <a:srgbClr val="53585F"/>
                </a:solidFill>
              </a:rPr>
              <a:t>= </a:t>
            </a:r>
            <a:r>
              <a:rPr b="1" sz="1300">
                <a:solidFill>
                  <a:srgbClr val="53585F"/>
                </a:solidFill>
              </a:rPr>
              <a:t>Dev_ step 01</a:t>
            </a:r>
            <a:r>
              <a:rPr sz="1300">
                <a:solidFill>
                  <a:srgbClr val="53585F"/>
                </a:solidFill>
              </a:rPr>
              <a:t>  </a:t>
            </a:r>
          </a:p>
        </p:txBody>
      </p:sp>
      <p:sp>
        <p:nvSpPr>
          <p:cNvPr id="261" name="Shape 261"/>
          <p:cNvSpPr/>
          <p:nvPr/>
        </p:nvSpPr>
        <p:spPr>
          <a:xfrm>
            <a:off x="653066" y="8591932"/>
            <a:ext cx="904647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b="1" sz="1400"/>
            </a:lvl1pPr>
          </a:lstStyle>
          <a:p>
            <a:pPr lvl="0">
              <a:defRPr b="0" sz="1800"/>
            </a:pPr>
            <a:r>
              <a:rPr b="1" sz="1400"/>
              <a:t>제스쳐 참조</a:t>
            </a:r>
          </a:p>
        </p:txBody>
      </p:sp>
      <p:sp>
        <p:nvSpPr>
          <p:cNvPr id="262" name="Shape 262"/>
          <p:cNvSpPr/>
          <p:nvPr/>
        </p:nvSpPr>
        <p:spPr>
          <a:xfrm>
            <a:off x="653066" y="2896720"/>
            <a:ext cx="1605890" cy="6159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b="1" sz="1400"/>
              <a:t>sample Mock-up </a:t>
            </a:r>
            <a:endParaRPr b="1" sz="1400"/>
          </a:p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b="1" sz="1400"/>
              <a:t>: APP UI</a:t>
            </a:r>
          </a:p>
        </p:txBody>
      </p:sp>
      <p:sp>
        <p:nvSpPr>
          <p:cNvPr id="263" name="Shape 263"/>
          <p:cNvSpPr/>
          <p:nvPr/>
        </p:nvSpPr>
        <p:spPr>
          <a:xfrm>
            <a:off x="2734463" y="10186866"/>
            <a:ext cx="1323430" cy="83566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100">
                <a:solidFill>
                  <a:srgbClr val="323333"/>
                </a:solidFill>
              </a:rPr>
              <a:t>시간대 별로 노출되는 </a:t>
            </a:r>
            <a:endParaRPr sz="11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100">
                <a:solidFill>
                  <a:srgbClr val="323333"/>
                </a:solidFill>
              </a:rPr>
              <a:t>카드에 대한 기호 </a:t>
            </a:r>
            <a:endParaRPr sz="11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100">
                <a:solidFill>
                  <a:srgbClr val="323333"/>
                </a:solidFill>
              </a:rPr>
              <a:t>표시를 한 후 캐릭터 </a:t>
            </a:r>
            <a:endParaRPr sz="1100">
              <a:solidFill>
                <a:srgbClr val="323333"/>
              </a:solidFill>
            </a:endParaRPr>
          </a:p>
          <a:p>
            <a:pPr lvl="0" defTabSz="457200">
              <a:lnSpc>
                <a:spcPct val="12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100">
                <a:solidFill>
                  <a:srgbClr val="323333"/>
                </a:solidFill>
              </a:rPr>
              <a:t>영역 밀어 넣는다.</a:t>
            </a:r>
          </a:p>
        </p:txBody>
      </p:sp>
      <p:sp>
        <p:nvSpPr>
          <p:cNvPr id="264" name="Shape 264"/>
          <p:cNvSpPr/>
          <p:nvPr/>
        </p:nvSpPr>
        <p:spPr>
          <a:xfrm>
            <a:off x="2787228" y="1868674"/>
            <a:ext cx="4469927" cy="7239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marL="211666" indent="-211666" defTabSz="457200">
              <a:lnSpc>
                <a:spcPct val="120000"/>
              </a:lnSpc>
              <a:buSzPct val="100000"/>
              <a:buAutoNum type="arabicPeriod" startAt="1"/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/>
              <a:t>지정된 시간에만, 시간대별 사용자 정보에 최적화된 메뉴(상품) 활성화</a:t>
            </a:r>
            <a:endParaRPr sz="1200"/>
          </a:p>
          <a:p>
            <a:pPr lvl="0" marL="211666" indent="-211666" defTabSz="457200">
              <a:lnSpc>
                <a:spcPct val="120000"/>
              </a:lnSpc>
              <a:buSzPct val="100000"/>
              <a:buAutoNum type="arabicPeriod" startAt="1"/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/>
              <a:t>구매 활동이 일어날 수 있는 별도의 페이지 제작 X</a:t>
            </a:r>
            <a:endParaRPr sz="1200"/>
          </a:p>
          <a:p>
            <a:pPr lvl="0" marL="211666" indent="-211666" defTabSz="457200">
              <a:lnSpc>
                <a:spcPct val="120000"/>
              </a:lnSpc>
              <a:buSzPct val="100000"/>
              <a:buAutoNum type="arabicPeriod" startAt="1"/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sz="1200"/>
              <a:t>페이지당 제스처, 메뉴, 레이어 등은 세 종류를 넘지 않는다.</a:t>
            </a:r>
          </a:p>
        </p:txBody>
      </p:sp>
      <p:sp>
        <p:nvSpPr>
          <p:cNvPr id="265" name="Shape 265"/>
          <p:cNvSpPr/>
          <p:nvPr/>
        </p:nvSpPr>
        <p:spPr>
          <a:xfrm>
            <a:off x="2647528" y="1613953"/>
            <a:ext cx="3249080" cy="2794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/>
            </a:pPr>
            <a:r>
              <a:rPr sz="1300"/>
              <a:t>자발적 성향 분석 기반의 타켓 마켓팅 서비스 제공</a:t>
            </a:r>
          </a:p>
        </p:txBody>
      </p:sp>
      <p:sp>
        <p:nvSpPr>
          <p:cNvPr id="266" name="Shape 266"/>
          <p:cNvSpPr/>
          <p:nvPr/>
        </p:nvSpPr>
        <p:spPr>
          <a:xfrm>
            <a:off x="653066" y="1608875"/>
            <a:ext cx="1056310" cy="292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b="1" sz="1400"/>
            </a:lvl1pPr>
          </a:lstStyle>
          <a:p>
            <a:pPr lvl="0">
              <a:defRPr b="0" sz="1800"/>
            </a:pPr>
            <a:r>
              <a:rPr b="1" sz="1400"/>
              <a:t>UI concept </a:t>
            </a:r>
          </a:p>
        </p:txBody>
      </p:sp>
      <p:sp>
        <p:nvSpPr>
          <p:cNvPr id="267" name="Shape 267"/>
          <p:cNvSpPr/>
          <p:nvPr/>
        </p:nvSpPr>
        <p:spPr>
          <a:xfrm>
            <a:off x="4890888" y="6357540"/>
            <a:ext cx="396495" cy="18693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>
              <a:defRPr sz="1100"/>
            </a:lvl1pPr>
          </a:lstStyle>
          <a:p>
            <a:pPr lvl="0">
              <a:defRPr sz="1800"/>
            </a:pPr>
            <a:r>
              <a:rPr sz="1100"/>
              <a:t>오늘</a:t>
            </a:r>
          </a:p>
        </p:txBody>
      </p:sp>
      <p:sp>
        <p:nvSpPr>
          <p:cNvPr id="268" name="Shape 268"/>
          <p:cNvSpPr/>
          <p:nvPr/>
        </p:nvSpPr>
        <p:spPr>
          <a:xfrm>
            <a:off x="1925564" y="428065"/>
            <a:ext cx="6858320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defTabSz="473201">
              <a:defRPr sz="1800"/>
            </a:pPr>
            <a:r>
              <a:rPr sz="1944"/>
              <a:t>미니미</a:t>
            </a:r>
            <a:r>
              <a:rPr sz="1296"/>
              <a:t>(캐릭터 또는 city)</a:t>
            </a:r>
            <a:r>
              <a:rPr sz="1944"/>
              <a:t> 육성 게임을 활용한 매칭형 광고 서비스</a:t>
            </a:r>
          </a:p>
        </p:txBody>
      </p:sp>
      <p:pic>
        <p:nvPicPr>
          <p:cNvPr id="269" name="5585801904d454ac5c49d4d69334192c.png"/>
          <p:cNvPicPr/>
          <p:nvPr/>
        </p:nvPicPr>
        <p:blipFill>
          <a:blip r:embed="rId3">
            <a:extLst/>
          </a:blip>
          <a:srcRect l="0" t="6930" r="0" b="23715"/>
          <a:stretch>
            <a:fillRect/>
          </a:stretch>
        </p:blipFill>
        <p:spPr>
          <a:xfrm>
            <a:off x="2933807" y="3874845"/>
            <a:ext cx="1982297" cy="2062225"/>
          </a:xfrm>
          <a:prstGeom prst="rect">
            <a:avLst/>
          </a:prstGeom>
          <a:ln w="3175">
            <a:miter lim="400000"/>
          </a:ln>
        </p:spPr>
      </p:pic>
      <p:sp>
        <p:nvSpPr>
          <p:cNvPr id="270" name="Shape 270"/>
          <p:cNvSpPr/>
          <p:nvPr/>
        </p:nvSpPr>
        <p:spPr>
          <a:xfrm flipV="1">
            <a:off x="2695493" y="6007663"/>
            <a:ext cx="3400363" cy="1"/>
          </a:xfrm>
          <a:prstGeom prst="line">
            <a:avLst/>
          </a:prstGeom>
          <a:ln w="12700">
            <a:solidFill>
              <a:srgbClr val="53585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 algn="ctr">
              <a:defRPr sz="3200">
                <a:solidFill>
                  <a:srgbClr val="A6AAA9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71" name="Shape 271"/>
          <p:cNvSpPr/>
          <p:nvPr/>
        </p:nvSpPr>
        <p:spPr>
          <a:xfrm rot="16200000">
            <a:off x="3683791" y="5735372"/>
            <a:ext cx="591949" cy="598081"/>
          </a:xfrm>
          <a:prstGeom prst="rightArrow">
            <a:avLst>
              <a:gd name="adj1" fmla="val 56719"/>
              <a:gd name="adj2" fmla="val 51282"/>
            </a:avLst>
          </a:prstGeom>
          <a:blipFill>
            <a:blip r:embed="rId2"/>
          </a:blipFill>
          <a:ln w="3175">
            <a:miter lim="400000"/>
          </a:ln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p:spPr>
        <p:txBody>
          <a:bodyPr lIns="38100" tIns="38100" rIns="38100" bIns="38100" anchor="ctr"/>
          <a:lstStyle/>
          <a:p>
            <a:pPr lvl="0" algn="ctr"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Apple SD 산돌고딕 Neo 옅은체"/>
              </a:defRPr>
            </a:pPr>
          </a:p>
        </p:txBody>
      </p:sp>
      <p:sp>
        <p:nvSpPr>
          <p:cNvPr id="272" name="Shape 272"/>
          <p:cNvSpPr/>
          <p:nvPr/>
        </p:nvSpPr>
        <p:spPr>
          <a:xfrm>
            <a:off x="2926125" y="3859596"/>
            <a:ext cx="1125436" cy="3683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457200">
              <a:lnSpc>
                <a:spcPct val="150000"/>
              </a:lnSpc>
              <a:tabLst>
                <a:tab pos="355600" algn="l"/>
                <a:tab pos="711200" algn="l"/>
                <a:tab pos="1079500" algn="l"/>
                <a:tab pos="1435100" algn="l"/>
                <a:tab pos="1790700" algn="l"/>
                <a:tab pos="2159000" algn="l"/>
                <a:tab pos="2514600" algn="l"/>
                <a:tab pos="2870200" algn="l"/>
                <a:tab pos="3238500" algn="l"/>
                <a:tab pos="3594100" algn="l"/>
                <a:tab pos="3949700" algn="l"/>
                <a:tab pos="4318000" algn="l"/>
              </a:tabLst>
              <a:defRPr sz="1800"/>
            </a:pPr>
            <a:r>
              <a:rPr b="1" sz="1900"/>
              <a:t>12:00  </a:t>
            </a:r>
            <a:r>
              <a:rPr b="1" sz="1200"/>
              <a:t>맑음</a:t>
            </a:r>
          </a:p>
        </p:txBody>
      </p:sp>
      <p:sp>
        <p:nvSpPr>
          <p:cNvPr id="273" name="Shape 273"/>
          <p:cNvSpPr/>
          <p:nvPr/>
        </p:nvSpPr>
        <p:spPr>
          <a:xfrm>
            <a:off x="8798309" y="124316"/>
            <a:ext cx="798132" cy="369124"/>
          </a:xfrm>
          <a:prstGeom prst="rect">
            <a:avLst/>
          </a:prstGeom>
          <a:solidFill>
            <a:srgbClr val="F0F1F3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ctr">
              <a:defRPr i="1" sz="1700">
                <a:solidFill>
                  <a:srgbClr val="53585F"/>
                </a:solidFill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700">
                <a:solidFill>
                  <a:srgbClr val="53585F"/>
                </a:solidFill>
              </a:rPr>
              <a:t>3 / 3</a:t>
            </a:r>
          </a:p>
        </p:txBody>
      </p:sp>
      <p:sp>
        <p:nvSpPr>
          <p:cNvPr id="274" name="Shape 274"/>
          <p:cNvSpPr/>
          <p:nvPr/>
        </p:nvSpPr>
        <p:spPr>
          <a:xfrm>
            <a:off x="213491" y="162416"/>
            <a:ext cx="1015168" cy="3691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514095">
              <a:defRPr sz="1408">
                <a:solidFill>
                  <a:srgbClr val="53585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8">
                <a:solidFill>
                  <a:srgbClr val="53585F"/>
                </a:solidFill>
              </a:rPr>
              <a:t>2014. 05. 07</a:t>
            </a:r>
          </a:p>
        </p:txBody>
      </p:sp>
      <p:sp>
        <p:nvSpPr>
          <p:cNvPr id="275" name="Shape 275"/>
          <p:cNvSpPr/>
          <p:nvPr/>
        </p:nvSpPr>
        <p:spPr>
          <a:xfrm>
            <a:off x="1936809" y="822434"/>
            <a:ext cx="7665029" cy="4953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* 본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문서는 서비스 </a:t>
            </a:r>
            <a:r>
              <a:rPr sz="1200">
                <a:solidFill>
                  <a:srgbClr val="A6AAA9"/>
                </a:solidFill>
              </a:rPr>
              <a:t>타당성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검증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및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200">
                <a:solidFill>
                  <a:srgbClr val="A6AAA9"/>
                </a:solidFill>
              </a:rPr>
              <a:t>개발 방향 등에 대한 조언을 얻기 위해 </a:t>
            </a:r>
            <a:r>
              <a:rPr sz="1200">
                <a:solidFill>
                  <a:srgbClr val="A6AAA9"/>
                </a:solidFill>
                <a:latin typeface="Helvetica"/>
                <a:ea typeface="Helvetica"/>
                <a:cs typeface="Helvetica"/>
                <a:sym typeface="Helvetica"/>
              </a:rPr>
              <a:t>프로필나우에 단독으로 공유하는 내용으로</a:t>
            </a:r>
            <a:endParaRPr sz="1200">
              <a:solidFill>
                <a:srgbClr val="A6AAA9"/>
              </a:solidFill>
            </a:endParaRPr>
          </a:p>
          <a:p>
            <a:pPr lvl="0" defTabSz="457200">
              <a:lnSpc>
                <a:spcPts val="3200"/>
              </a:lnSpc>
              <a:defRPr sz="1800"/>
            </a:pPr>
            <a:r>
              <a:rPr sz="1200">
                <a:solidFill>
                  <a:srgbClr val="A6AAA9"/>
                </a:solidFill>
              </a:rPr>
              <a:t>   준비 중인 프로젝트에 대한 내용을 전달하여 해당 서비스에 대한 이해를 돕는 것을 목적으로 한다 .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pple SD 산돌고딕 Neo 옅은체"/>
        <a:ea typeface="Apple SD 산돌고딕 Neo 옅은체"/>
        <a:cs typeface="Apple SD 산돌고딕 Neo 옅은체"/>
      </a:majorFont>
      <a:minorFont>
        <a:latin typeface="Apple SD 산돌고딕 Neo 옅은체"/>
        <a:ea typeface="Apple SD 산돌고딕 Neo 옅은체"/>
        <a:cs typeface="Apple SD 산돌고딕 Neo 옅은체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3175" cap="flat">
          <a:noFill/>
          <a:miter lim="400000"/>
        </a:ln>
        <a:effectLst>
          <a:outerShdw sx="100000" sy="100000" kx="0" ky="0" algn="b" rotWithShape="0" blurRad="25400" dist="127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pple SD 산돌고딕 Neo 옅은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l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3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pple SD 산돌고딕 Neo 일반체"/>
            <a:ea typeface="Apple SD 산돌고딕 Neo 일반체"/>
            <a:cs typeface="Apple SD 산돌고딕 Neo 일반체"/>
            <a:sym typeface="Apple SD 산돌고딕 Neo 일반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pple SD 산돌고딕 Neo 옅은체"/>
        <a:ea typeface="Apple SD 산돌고딕 Neo 옅은체"/>
        <a:cs typeface="Apple SD 산돌고딕 Neo 옅은체"/>
      </a:majorFont>
      <a:minorFont>
        <a:latin typeface="Apple SD 산돌고딕 Neo 옅은체"/>
        <a:ea typeface="Apple SD 산돌고딕 Neo 옅은체"/>
        <a:cs typeface="Apple SD 산돌고딕 Neo 옅은체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25400" dist="127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3175" cap="flat">
          <a:noFill/>
          <a:miter lim="400000"/>
        </a:ln>
        <a:effectLst>
          <a:outerShdw sx="100000" sy="100000" kx="0" ky="0" algn="b" rotWithShape="0" blurRad="25400" dist="127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pple SD 산돌고딕 Neo 옅은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l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3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pple SD 산돌고딕 Neo 일반체"/>
            <a:ea typeface="Apple SD 산돌고딕 Neo 일반체"/>
            <a:cs typeface="Apple SD 산돌고딕 Neo 일반체"/>
            <a:sym typeface="Apple SD 산돌고딕 Neo 일반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