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72" r:id="rId2"/>
    <p:sldId id="289" r:id="rId3"/>
    <p:sldId id="282" r:id="rId4"/>
    <p:sldId id="274" r:id="rId5"/>
    <p:sldId id="284" r:id="rId6"/>
    <p:sldId id="283" r:id="rId7"/>
    <p:sldId id="280" r:id="rId8"/>
    <p:sldId id="286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212" autoAdjust="0"/>
  </p:normalViewPr>
  <p:slideViewPr>
    <p:cSldViewPr snapToGrid="0" snapToObjects="1">
      <p:cViewPr varScale="1">
        <p:scale>
          <a:sx n="166" d="100"/>
          <a:sy n="166" d="100"/>
        </p:scale>
        <p:origin x="-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23997-5527-0E45-9F39-CB2CD507677B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41B97-2BB2-5D45-9BD4-C1D77278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95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3EE7-BEC0-4C4B-B400-96A1ADF56A8E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E69-2E6F-2441-A4A4-EEF893CEB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9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3EE7-BEC0-4C4B-B400-96A1ADF56A8E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E69-2E6F-2441-A4A4-EEF893CEB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8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3EE7-BEC0-4C4B-B400-96A1ADF56A8E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E69-2E6F-2441-A4A4-EEF893CEB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8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3EE7-BEC0-4C4B-B400-96A1ADF56A8E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E69-2E6F-2441-A4A4-EEF893CEB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4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3EE7-BEC0-4C4B-B400-96A1ADF56A8E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E69-2E6F-2441-A4A4-EEF893CEB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3EE7-BEC0-4C4B-B400-96A1ADF56A8E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E69-2E6F-2441-A4A4-EEF893CEB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3EE7-BEC0-4C4B-B400-96A1ADF56A8E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E69-2E6F-2441-A4A4-EEF893CEB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3EE7-BEC0-4C4B-B400-96A1ADF56A8E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E69-2E6F-2441-A4A4-EEF893CEB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3EE7-BEC0-4C4B-B400-96A1ADF56A8E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E69-2E6F-2441-A4A4-EEF893CEB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5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3EE7-BEC0-4C4B-B400-96A1ADF56A8E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E69-2E6F-2441-A4A4-EEF893CEB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7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3EE7-BEC0-4C4B-B400-96A1ADF56A8E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E69-2E6F-2441-A4A4-EEF893CEB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C3EE7-BEC0-4C4B-B400-96A1ADF56A8E}" type="datetimeFigureOut">
              <a:rPr lang="en-US" smtClean="0"/>
              <a:t>13. 7. 5.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CEE69-2E6F-2441-A4A4-EEF893CEB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6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1720"/>
            <a:ext cx="7772400" cy="1470025"/>
          </a:xfrm>
        </p:spPr>
        <p:txBody>
          <a:bodyPr/>
          <a:lstStyle/>
          <a:p>
            <a:r>
              <a:rPr lang="en-US" altLang="ko-KR" b="1" dirty="0" err="1" smtClean="0">
                <a:solidFill>
                  <a:srgbClr val="4F81BD"/>
                </a:solidFill>
              </a:rPr>
              <a:t>LandMarket</a:t>
            </a:r>
            <a:r>
              <a:rPr lang="en-US" dirty="0" smtClean="0">
                <a:solidFill>
                  <a:srgbClr val="4F81BD"/>
                </a:solidFill>
              </a:rPr>
              <a:t> Platform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1745"/>
            <a:ext cx="6400800" cy="50647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KR_001.</a:t>
            </a:r>
            <a:r>
              <a:rPr lang="ko-KR" altLang="en-US" sz="2400" dirty="0" smtClean="0"/>
              <a:t> </a:t>
            </a:r>
            <a:r>
              <a:rPr lang="en-US" altLang="ko-KR" sz="2400" dirty="0" err="1" smtClean="0"/>
              <a:t>ver</a:t>
            </a:r>
            <a:r>
              <a:rPr lang="en-US" altLang="ko-KR" sz="2400" dirty="0"/>
              <a:t>_</a:t>
            </a:r>
            <a:r>
              <a:rPr lang="ko-KR" altLang="en-US" sz="2400" dirty="0" smtClean="0"/>
              <a:t>신사동 가로수길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1523" y="5697846"/>
            <a:ext cx="4779187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8514" y="5432687"/>
            <a:ext cx="58400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서베이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FGI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2244" y="5432687"/>
            <a:ext cx="72327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페르소나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도출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8941" y="5432687"/>
            <a:ext cx="10261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주요기능</a:t>
            </a:r>
            <a:r>
              <a:rPr lang="ko-KR" altLang="ko-KR" sz="12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화면 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재정의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8860" y="5432687"/>
            <a:ext cx="45089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컨셉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정의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8183" y="5432687"/>
            <a:ext cx="32217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UI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05519" y="6281383"/>
            <a:ext cx="406378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08941" y="6050550"/>
            <a:ext cx="72327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정보구조 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설계 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4717" y="6050550"/>
            <a:ext cx="59503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프로토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타잎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183" y="6050550"/>
            <a:ext cx="58400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피드백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0710" y="6050550"/>
            <a:ext cx="4539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알파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버전</a:t>
            </a:r>
            <a:endParaRPr lang="en-US" altLang="ko-KR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70970" y="5068541"/>
            <a:ext cx="2187544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17412" y="4533521"/>
            <a:ext cx="8063132" cy="2114235"/>
          </a:xfrm>
          <a:prstGeom prst="rect">
            <a:avLst/>
          </a:prstGeom>
          <a:noFill/>
          <a:ln w="3175" cmpd="sng">
            <a:solidFill>
              <a:srgbClr val="BFBF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678251" y="4394404"/>
            <a:ext cx="1575571" cy="3144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진행 절차 및 현황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3427" y="4837708"/>
            <a:ext cx="4539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개요</a:t>
            </a:r>
            <a:r>
              <a:rPr lang="ko-KR" altLang="ko-KR" sz="1200" dirty="0"/>
              <a:t> </a:t>
            </a:r>
            <a:endParaRPr lang="en-US" altLang="ko-KR" sz="1200" dirty="0" smtClean="0"/>
          </a:p>
          <a:p>
            <a:r>
              <a:rPr lang="ko-KR" altLang="en-US" sz="1200" dirty="0" smtClean="0"/>
              <a:t>구성</a:t>
            </a:r>
            <a:endParaRPr lang="en-US" altLang="ko-KR" sz="12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451310" y="4837708"/>
            <a:ext cx="4539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재무</a:t>
            </a:r>
            <a:endParaRPr lang="en-US" altLang="ko-KR" sz="1200" dirty="0" smtClean="0"/>
          </a:p>
          <a:p>
            <a:r>
              <a:rPr lang="ko-KR" altLang="en-US" sz="1200" dirty="0" smtClean="0"/>
              <a:t>추정</a:t>
            </a:r>
            <a:endParaRPr lang="en-US" altLang="ko-KR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2160631" y="4837708"/>
            <a:ext cx="45089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간</a:t>
            </a:r>
            <a:r>
              <a:rPr lang="ko-KR" altLang="en-US" sz="1200" dirty="0" smtClean="0"/>
              <a:t>이</a:t>
            </a:r>
            <a:endParaRPr lang="en-US" altLang="ko-KR" sz="1200" dirty="0" smtClean="0"/>
          </a:p>
          <a:p>
            <a:r>
              <a:rPr lang="ko-KR" altLang="en-US" sz="1200" dirty="0" smtClean="0"/>
              <a:t>조사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244504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133" y="376112"/>
            <a:ext cx="1335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4F81BD"/>
                </a:solidFill>
              </a:rPr>
              <a:t>샘플 화면</a:t>
            </a:r>
            <a:endParaRPr lang="en-US" altLang="ko-KR" sz="2400" b="1" dirty="0" smtClean="0">
              <a:solidFill>
                <a:srgbClr val="4F81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104" y="1691467"/>
            <a:ext cx="151095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전체 지도 및 큐레이션</a:t>
            </a:r>
            <a:endParaRPr lang="en-US" altLang="ko-KR" sz="1200" dirty="0" smtClean="0"/>
          </a:p>
        </p:txBody>
      </p:sp>
      <p:pic>
        <p:nvPicPr>
          <p:cNvPr id="14" name="Picture 13" descr="스크린샷 2013-07-05 오전 10.5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50" y="2196130"/>
            <a:ext cx="2192653" cy="4283965"/>
          </a:xfrm>
          <a:prstGeom prst="rect">
            <a:avLst/>
          </a:prstGeom>
        </p:spPr>
      </p:pic>
      <p:pic>
        <p:nvPicPr>
          <p:cNvPr id="15" name="Picture 14" descr="스크린샷 2013-07-05 오전 10.57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24" y="2186955"/>
            <a:ext cx="2201827" cy="4256865"/>
          </a:xfrm>
          <a:prstGeom prst="rect">
            <a:avLst/>
          </a:prstGeom>
        </p:spPr>
      </p:pic>
      <p:pic>
        <p:nvPicPr>
          <p:cNvPr id="16" name="Picture 15" descr="스크린샷 2013-07-05 오전 10.55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5" y="2196130"/>
            <a:ext cx="2180172" cy="42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4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133" y="376112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4F81BD"/>
                </a:solidFill>
              </a:rPr>
              <a:t>랜드마켓</a:t>
            </a:r>
            <a:r>
              <a:rPr lang="en-US" altLang="ko-KR" sz="2400" b="1" dirty="0" smtClean="0">
                <a:solidFill>
                  <a:srgbClr val="4F81BD"/>
                </a:solidFill>
              </a:rPr>
              <a:t>(B2BC</a:t>
            </a:r>
            <a:r>
              <a:rPr lang="en-US" altLang="ko-KR" sz="2400" b="1" dirty="0" smtClean="0">
                <a:solidFill>
                  <a:srgbClr val="4F81BD"/>
                </a:solidFill>
              </a:rPr>
              <a:t>)</a:t>
            </a:r>
            <a:r>
              <a:rPr lang="ko-KR" altLang="en-US" sz="2400" b="1" dirty="0" smtClean="0">
                <a:solidFill>
                  <a:srgbClr val="4F81BD"/>
                </a:solidFill>
              </a:rPr>
              <a:t>에</a:t>
            </a:r>
            <a:r>
              <a:rPr lang="ko-KR" altLang="en-US" sz="2400" b="1" dirty="0" smtClean="0">
                <a:solidFill>
                  <a:srgbClr val="4F81BD"/>
                </a:solidFill>
              </a:rPr>
              <a:t> 앞서</a:t>
            </a:r>
            <a:r>
              <a:rPr lang="en-US" altLang="ko-KR" sz="2400" b="1" dirty="0" smtClean="0">
                <a:solidFill>
                  <a:srgbClr val="4F81BD"/>
                </a:solidFill>
              </a:rPr>
              <a:t>_</a:t>
            </a:r>
            <a:endParaRPr lang="en-US" altLang="ko-KR" sz="2400" b="1" dirty="0" smtClean="0">
              <a:solidFill>
                <a:srgbClr val="4F81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403" y="796188"/>
            <a:ext cx="638970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srgbClr val="4F81BD"/>
                </a:solidFill>
              </a:rPr>
              <a:t>1)</a:t>
            </a:r>
            <a:r>
              <a:rPr lang="ko-KR" altLang="en-US" sz="1000" dirty="0" smtClean="0">
                <a:solidFill>
                  <a:srgbClr val="4F81BD"/>
                </a:solidFill>
              </a:rPr>
              <a:t> </a:t>
            </a:r>
            <a:r>
              <a:rPr lang="ko-KR" altLang="en-US" sz="1000" dirty="0" smtClean="0">
                <a:solidFill>
                  <a:srgbClr val="4F81BD"/>
                </a:solidFill>
              </a:rPr>
              <a:t>브랜드 또는 서비스를 만들기 이전에 내부적 정비를 선행하도록 한다</a:t>
            </a:r>
            <a:r>
              <a:rPr lang="en-US" altLang="ko-KR" sz="1000" dirty="0" smtClean="0">
                <a:solidFill>
                  <a:srgbClr val="4F81BD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srgbClr val="4F81BD"/>
                </a:solidFill>
              </a:rPr>
              <a:t>2)</a:t>
            </a:r>
            <a:r>
              <a:rPr lang="ko-KR" altLang="en-US" sz="1000" dirty="0" smtClean="0">
                <a:solidFill>
                  <a:srgbClr val="4F81BD"/>
                </a:solidFill>
              </a:rPr>
              <a:t> 고객에게 신뢰와 호감을 유발하는 첫인상을 제공하기위해 </a:t>
            </a:r>
            <a:r>
              <a:rPr lang="en-US" altLang="ko-KR" sz="1000" dirty="0" smtClean="0">
                <a:solidFill>
                  <a:srgbClr val="4F81BD"/>
                </a:solidFill>
              </a:rPr>
              <a:t>CI</a:t>
            </a:r>
            <a:r>
              <a:rPr lang="ko-KR" altLang="en-US" sz="1000" dirty="0" smtClean="0">
                <a:solidFill>
                  <a:srgbClr val="4F81BD"/>
                </a:solidFill>
              </a:rPr>
              <a:t> 및 회사 사이트를 모바일에 맞춰 개선한다</a:t>
            </a:r>
            <a:r>
              <a:rPr lang="en-US" altLang="ko-KR" sz="1000" dirty="0" smtClean="0">
                <a:solidFill>
                  <a:srgbClr val="4F81BD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ko-KR" sz="1000" dirty="0" smtClean="0">
                <a:solidFill>
                  <a:srgbClr val="4F81BD"/>
                </a:solidFill>
              </a:rPr>
              <a:t>3</a:t>
            </a:r>
            <a:r>
              <a:rPr lang="en-US" altLang="ko-KR" sz="1000" dirty="0" smtClean="0">
                <a:solidFill>
                  <a:srgbClr val="4F81BD"/>
                </a:solidFill>
              </a:rPr>
              <a:t>)</a:t>
            </a:r>
            <a:r>
              <a:rPr lang="ko-KR" altLang="en-US" sz="1000" dirty="0" smtClean="0">
                <a:solidFill>
                  <a:srgbClr val="4F81BD"/>
                </a:solidFill>
              </a:rPr>
              <a:t> 고객 및 제휴사들의 신뢰와 진성성을 공유할 수 있도록 사내 블로그 및 소셜 네트워크를 개설</a:t>
            </a:r>
            <a:r>
              <a:rPr lang="en-US" altLang="ko-KR" sz="1000" dirty="0" smtClean="0">
                <a:solidFill>
                  <a:srgbClr val="4F81BD"/>
                </a:solidFill>
              </a:rPr>
              <a:t>/</a:t>
            </a:r>
            <a:r>
              <a:rPr lang="ko-KR" altLang="en-US" sz="1000" dirty="0" smtClean="0">
                <a:solidFill>
                  <a:srgbClr val="4F81BD"/>
                </a:solidFill>
              </a:rPr>
              <a:t>운영하도록 한다</a:t>
            </a:r>
            <a:r>
              <a:rPr lang="en-US" altLang="ko-KR" sz="1000" dirty="0" smtClean="0">
                <a:solidFill>
                  <a:srgbClr val="4F81BD"/>
                </a:solidFill>
              </a:rPr>
              <a:t>.</a:t>
            </a:r>
            <a:endParaRPr lang="en-US" altLang="ko-KR" sz="1000" dirty="0">
              <a:solidFill>
                <a:srgbClr val="4F81BD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46317" y="1959268"/>
            <a:ext cx="0" cy="4161384"/>
          </a:xfrm>
          <a:prstGeom prst="straightConnector1">
            <a:avLst/>
          </a:prstGeom>
          <a:ln w="76200" cmpd="sng">
            <a:solidFill>
              <a:schemeClr val="bg1">
                <a:lumMod val="95000"/>
              </a:schemeClr>
            </a:solidFill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8133" y="1698810"/>
            <a:ext cx="73962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CI </a:t>
            </a:r>
            <a:r>
              <a:rPr lang="ko-KR" altLang="en-US" sz="1200" dirty="0" smtClean="0"/>
              <a:t>재설정</a:t>
            </a:r>
            <a:endParaRPr lang="en-US" altLang="ko-KR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08133" y="2379734"/>
            <a:ext cx="75987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명함 변경</a:t>
            </a:r>
            <a:endParaRPr lang="en-US" altLang="ko-KR" sz="1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708133" y="3022402"/>
            <a:ext cx="240322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홈페이지 및 개인 모바일 페이지 구축</a:t>
            </a:r>
            <a:endParaRPr lang="en-US" altLang="ko-KR" sz="12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08133" y="3665071"/>
            <a:ext cx="206979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사내 블로그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소셜네트워크 구축</a:t>
            </a:r>
            <a:endParaRPr lang="en-US" altLang="ko-KR" sz="12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08133" y="4307740"/>
            <a:ext cx="168507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컨텐츠 수집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공유 활성화</a:t>
            </a:r>
            <a:endParaRPr lang="en-US" altLang="ko-KR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08133" y="4958057"/>
            <a:ext cx="109517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내부 </a:t>
            </a:r>
            <a:r>
              <a:rPr lang="en-US" altLang="ko-KR" sz="1200" dirty="0" smtClean="0"/>
              <a:t>R&amp;D</a:t>
            </a:r>
            <a:r>
              <a:rPr lang="ko-KR" altLang="en-US" sz="1200" dirty="0" smtClean="0"/>
              <a:t> 노출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118230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17403" y="796188"/>
            <a:ext cx="549186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srgbClr val="4F81BD"/>
                </a:solidFill>
              </a:rPr>
              <a:t>1)</a:t>
            </a:r>
            <a:r>
              <a:rPr lang="ko-KR" altLang="en-US" sz="1000" dirty="0" smtClean="0">
                <a:solidFill>
                  <a:srgbClr val="4F81BD"/>
                </a:solidFill>
              </a:rPr>
              <a:t> 신사동 가로수길</a:t>
            </a:r>
            <a:r>
              <a:rPr lang="en-US" altLang="ko-KR" sz="1000" dirty="0" smtClean="0">
                <a:solidFill>
                  <a:srgbClr val="4F81BD"/>
                </a:solidFill>
              </a:rPr>
              <a:t>,</a:t>
            </a:r>
            <a:r>
              <a:rPr lang="ko-KR" altLang="en-US" sz="1000" dirty="0" smtClean="0">
                <a:solidFill>
                  <a:srgbClr val="4F81BD"/>
                </a:solidFill>
              </a:rPr>
              <a:t> 부안동길</a:t>
            </a:r>
            <a:r>
              <a:rPr lang="en-US" altLang="ko-KR" sz="1000" dirty="0" smtClean="0">
                <a:solidFill>
                  <a:srgbClr val="4F81BD"/>
                </a:solidFill>
              </a:rPr>
              <a:t>,</a:t>
            </a:r>
            <a:r>
              <a:rPr lang="ko-KR" altLang="en-US" sz="1000" dirty="0" smtClean="0">
                <a:solidFill>
                  <a:srgbClr val="4F81BD"/>
                </a:solidFill>
              </a:rPr>
              <a:t> 삼청동길 과 같은 데이트 코스 또는 관광명소 기반의 서비스</a:t>
            </a:r>
            <a:endParaRPr lang="en-US" altLang="ko-KR" sz="1000" dirty="0" smtClean="0">
              <a:solidFill>
                <a:srgbClr val="4F81BD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srgbClr val="4F81BD"/>
                </a:solidFill>
              </a:rPr>
              <a:t>2)</a:t>
            </a:r>
            <a:r>
              <a:rPr lang="ko-KR" altLang="en-US" sz="1000" dirty="0" smtClean="0">
                <a:solidFill>
                  <a:srgbClr val="4F81BD"/>
                </a:solidFill>
              </a:rPr>
              <a:t> 특정 지역을 바탕으로 하는 서비스를 통해 지역상권 또는 지역단체로부터 지원금을 조달한다</a:t>
            </a:r>
            <a:r>
              <a:rPr lang="en-US" altLang="ko-KR" sz="1000" dirty="0" smtClean="0">
                <a:solidFill>
                  <a:srgbClr val="4F81BD"/>
                </a:solidFill>
              </a:rPr>
              <a:t>.</a:t>
            </a:r>
            <a:endParaRPr lang="en-US" altLang="ko-KR" sz="1000" dirty="0">
              <a:solidFill>
                <a:srgbClr val="4F81BD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08133" y="376112"/>
            <a:ext cx="298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4F81BD"/>
                </a:solidFill>
              </a:rPr>
              <a:t>랜드마켓</a:t>
            </a:r>
            <a:r>
              <a:rPr lang="en-US" altLang="ko-KR" sz="2400" b="1" dirty="0" smtClean="0">
                <a:solidFill>
                  <a:srgbClr val="4F81BD"/>
                </a:solidFill>
              </a:rPr>
              <a:t>(B2BC)</a:t>
            </a:r>
            <a:r>
              <a:rPr lang="ko-KR" altLang="en-US" sz="2400" b="1" dirty="0" smtClean="0">
                <a:solidFill>
                  <a:srgbClr val="4F81BD"/>
                </a:solidFill>
              </a:rPr>
              <a:t>에 대해</a:t>
            </a:r>
            <a:endParaRPr lang="en-US" altLang="ko-KR" sz="2400" b="1" dirty="0" smtClean="0">
              <a:solidFill>
                <a:srgbClr val="4F81BD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9104" y="2125701"/>
            <a:ext cx="4566515" cy="354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/>
              <a:t>1. </a:t>
            </a:r>
            <a:r>
              <a:rPr lang="ko-KR" altLang="en-US" sz="1000" dirty="0" smtClean="0"/>
              <a:t>핵심 </a:t>
            </a:r>
            <a:r>
              <a:rPr lang="ko-KR" altLang="en-US" sz="1000" dirty="0"/>
              <a:t>타겟 및 </a:t>
            </a:r>
            <a:r>
              <a:rPr lang="ko-KR" altLang="en-US" sz="1000" dirty="0" smtClean="0"/>
              <a:t>시장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>	</a:t>
            </a:r>
            <a:r>
              <a:rPr lang="ko-KR" altLang="ko-KR" sz="1000" dirty="0" smtClean="0"/>
              <a:t>: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20/30</a:t>
            </a:r>
            <a:r>
              <a:rPr lang="ko-KR" altLang="en-US" sz="1000" dirty="0" smtClean="0"/>
              <a:t>대 커플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직장인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외국인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점주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endParaRPr lang="ko-KR" altLang="en-US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2. </a:t>
            </a:r>
            <a:r>
              <a:rPr lang="ko-KR" altLang="en-US" sz="1000" dirty="0"/>
              <a:t>주요 경쟁 브랜드 목록 및 목표 </a:t>
            </a:r>
            <a:r>
              <a:rPr lang="ko-KR" altLang="en-US" sz="1000" dirty="0" smtClean="0"/>
              <a:t>브랜드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	</a:t>
            </a:r>
            <a:r>
              <a:rPr lang="en-US" altLang="ko-KR" sz="1000" dirty="0" smtClean="0"/>
              <a:t>1)</a:t>
            </a:r>
            <a:r>
              <a:rPr lang="ko-KR" altLang="en-US" sz="1000" dirty="0" smtClean="0"/>
              <a:t> 티몬나우 </a:t>
            </a:r>
            <a:r>
              <a:rPr lang="en-US" altLang="ko-KR" sz="1000" dirty="0" smtClean="0"/>
              <a:t>“</a:t>
            </a:r>
            <a:r>
              <a:rPr lang="ko-KR" altLang="en-US" sz="1000" dirty="0" smtClean="0"/>
              <a:t>실시간 커머스 운영</a:t>
            </a:r>
            <a:r>
              <a:rPr lang="en-US" altLang="ko-KR" sz="1000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	</a:t>
            </a:r>
            <a:r>
              <a:rPr lang="en-US" altLang="ko-KR" sz="1000" dirty="0" smtClean="0"/>
              <a:t>2)</a:t>
            </a:r>
            <a:r>
              <a:rPr lang="ko-KR" altLang="en-US" sz="1000" dirty="0" smtClean="0"/>
              <a:t> 왓챠 </a:t>
            </a:r>
            <a:r>
              <a:rPr lang="en-US" altLang="ko-KR" sz="1000" dirty="0" smtClean="0"/>
              <a:t>“</a:t>
            </a:r>
            <a:r>
              <a:rPr lang="ko-KR" altLang="en-US" sz="1000" dirty="0" smtClean="0"/>
              <a:t>취향분석</a:t>
            </a:r>
            <a:r>
              <a:rPr lang="en-US" altLang="ko-KR" sz="1000" dirty="0" smtClean="0"/>
              <a:t>”</a:t>
            </a:r>
            <a:endParaRPr lang="ko-KR" altLang="en-US" sz="1000" dirty="0"/>
          </a:p>
          <a:p>
            <a:pPr>
              <a:lnSpc>
                <a:spcPct val="150000"/>
              </a:lnSpc>
            </a:pP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>3</a:t>
            </a:r>
            <a:r>
              <a:rPr lang="en-US" altLang="ko-KR" sz="1000" dirty="0"/>
              <a:t>. </a:t>
            </a:r>
            <a:r>
              <a:rPr lang="ko-KR" altLang="en-US" sz="1000" dirty="0" smtClean="0"/>
              <a:t>비즈니스모델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	</a:t>
            </a:r>
            <a:r>
              <a:rPr lang="en-US" altLang="ko-KR" sz="1000" dirty="0" smtClean="0"/>
              <a:t>1)</a:t>
            </a:r>
            <a:r>
              <a:rPr lang="ko-KR" altLang="en-US" sz="1000" dirty="0" smtClean="0"/>
              <a:t> 테마별 코스 추천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	</a:t>
            </a:r>
            <a:r>
              <a:rPr lang="en-US" altLang="ko-KR" sz="1000" dirty="0" smtClean="0"/>
              <a:t>2)</a:t>
            </a:r>
            <a:r>
              <a:rPr lang="ko-KR" altLang="en-US" sz="1000" dirty="0" smtClean="0"/>
              <a:t> 로컬랜드 커머스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endParaRPr lang="ko-KR" altLang="en-US" sz="1000" dirty="0"/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</a:t>
            </a:r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개설</a:t>
            </a:r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운영 예산</a:t>
            </a:r>
            <a:endParaRPr lang="en-US" altLang="ko-K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1)</a:t>
            </a:r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개발비</a:t>
            </a:r>
            <a:r>
              <a:rPr lang="ko-KR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altLang="ko-K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2)</a:t>
            </a:r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구</a:t>
            </a:r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체</a:t>
            </a:r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화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3)</a:t>
            </a:r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협의를 위한 문서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104" y="1698810"/>
            <a:ext cx="129529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서비스 개요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운영</a:t>
            </a:r>
            <a:r>
              <a:rPr lang="en-US" altLang="ko-KR" sz="1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294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17403" y="796188"/>
            <a:ext cx="549186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srgbClr val="4F81BD"/>
                </a:solidFill>
              </a:rPr>
              <a:t>1)</a:t>
            </a:r>
            <a:r>
              <a:rPr lang="ko-KR" altLang="en-US" sz="1000" dirty="0" smtClean="0">
                <a:solidFill>
                  <a:srgbClr val="4F81BD"/>
                </a:solidFill>
              </a:rPr>
              <a:t> 서비스는 모바일 퍼스트를 기본 원칙으로하되 운영</a:t>
            </a:r>
            <a:r>
              <a:rPr lang="en-US" altLang="ko-KR" sz="1000" dirty="0" smtClean="0">
                <a:solidFill>
                  <a:srgbClr val="4F81BD"/>
                </a:solidFill>
              </a:rPr>
              <a:t>/</a:t>
            </a:r>
            <a:r>
              <a:rPr lang="ko-KR" altLang="en-US" sz="1000" dirty="0" smtClean="0">
                <a:solidFill>
                  <a:srgbClr val="4F81BD"/>
                </a:solidFill>
              </a:rPr>
              <a:t>관리를 효율적으로 위한 웹서비스가 구축될 수 있다</a:t>
            </a:r>
            <a:r>
              <a:rPr lang="en-US" altLang="ko-KR" sz="1000" dirty="0" smtClean="0">
                <a:solidFill>
                  <a:srgbClr val="4F81BD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srgbClr val="4F81BD"/>
                </a:solidFill>
              </a:rPr>
              <a:t>2)</a:t>
            </a:r>
            <a:r>
              <a:rPr lang="ko-KR" altLang="en-US" sz="1000" dirty="0" smtClean="0">
                <a:solidFill>
                  <a:srgbClr val="4F81BD"/>
                </a:solidFill>
              </a:rPr>
              <a:t> 단계적인 구축을 통해 중간중간 사용자의 피드백을 반영하여 개선하는 형태로 개발한다</a:t>
            </a:r>
            <a:r>
              <a:rPr lang="en-US" altLang="ko-KR" sz="1000" dirty="0" smtClean="0">
                <a:solidFill>
                  <a:srgbClr val="4F81BD"/>
                </a:solidFill>
              </a:rPr>
              <a:t>.</a:t>
            </a:r>
            <a:endParaRPr lang="en-US" altLang="ko-KR" sz="1000" dirty="0">
              <a:solidFill>
                <a:srgbClr val="4F81BD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08133" y="37611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4F81BD"/>
                </a:solidFill>
              </a:rPr>
              <a:t>랜드마켓</a:t>
            </a:r>
            <a:r>
              <a:rPr lang="en-US" altLang="ko-KR" sz="2400" b="1" dirty="0" smtClean="0">
                <a:solidFill>
                  <a:srgbClr val="4F81BD"/>
                </a:solidFill>
              </a:rPr>
              <a:t>(B2BC)</a:t>
            </a:r>
            <a:r>
              <a:rPr lang="ko-KR" altLang="en-US" sz="2400" b="1" dirty="0" smtClean="0">
                <a:solidFill>
                  <a:srgbClr val="4F81BD"/>
                </a:solidFill>
              </a:rPr>
              <a:t>의 서비스 전개 방향</a:t>
            </a:r>
            <a:endParaRPr lang="en-US" altLang="ko-KR" sz="2400" b="1" dirty="0" smtClean="0">
              <a:solidFill>
                <a:srgbClr val="4F81B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9746" y="3088427"/>
            <a:ext cx="664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매장 정보</a:t>
            </a:r>
            <a:endParaRPr lang="en-US" altLang="ko-KR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1149746" y="342090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en-US" altLang="ko-KR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2062353" y="3402355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카테고리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62353" y="3600004"/>
            <a:ext cx="77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키워드 검색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49746" y="5830089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u="sng" dirty="0" smtClean="0"/>
              <a:t>일키로 커머스</a:t>
            </a:r>
            <a:endParaRPr lang="en-US" altLang="ko-KR" sz="1000" b="1" u="sng" dirty="0"/>
          </a:p>
        </p:txBody>
      </p:sp>
      <p:sp>
        <p:nvSpPr>
          <p:cNvPr id="67" name="TextBox 66"/>
          <p:cNvSpPr txBox="1"/>
          <p:nvPr/>
        </p:nvSpPr>
        <p:spPr>
          <a:xfrm>
            <a:off x="2062353" y="5174741"/>
            <a:ext cx="77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금액별 코스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62353" y="5420776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외국인 관광코스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49746" y="4900823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u="sng" dirty="0" smtClean="0"/>
              <a:t>큐레이팅</a:t>
            </a:r>
            <a:endParaRPr lang="en-US" altLang="ko-KR" sz="1000" b="1" u="sng" dirty="0"/>
          </a:p>
        </p:txBody>
      </p:sp>
      <p:sp>
        <p:nvSpPr>
          <p:cNvPr id="71" name="TextBox 70"/>
          <p:cNvSpPr txBox="1"/>
          <p:nvPr/>
        </p:nvSpPr>
        <p:spPr>
          <a:xfrm>
            <a:off x="2514098" y="1635841"/>
            <a:ext cx="10943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Web(</a:t>
            </a:r>
            <a:r>
              <a:rPr lang="ko-KR" altLang="en-US" sz="1000" dirty="0" smtClean="0"/>
              <a:t>윈도우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웹킷</a:t>
            </a:r>
            <a:r>
              <a:rPr lang="en-US" altLang="ko-KR" sz="1000" dirty="0" smtClean="0"/>
              <a:t>) </a:t>
            </a:r>
            <a:endParaRPr lang="en-US" altLang="ko-KR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4309681" y="1635841"/>
            <a:ext cx="15491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Mobile(</a:t>
            </a:r>
            <a:r>
              <a:rPr lang="ko-KR" altLang="en-US" sz="1000" dirty="0" smtClean="0"/>
              <a:t>안드로이드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아이폰</a:t>
            </a:r>
            <a:r>
              <a:rPr lang="en-US" altLang="ko-KR" sz="1000" dirty="0" smtClean="0"/>
              <a:t>)</a:t>
            </a:r>
            <a:endParaRPr lang="en-US" altLang="ko-KR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2514098" y="1898337"/>
            <a:ext cx="1082348" cy="400110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ko-KR" altLang="en-US" sz="1000" dirty="0" smtClean="0"/>
              <a:t>매장 관리자 </a:t>
            </a:r>
            <a:endParaRPr lang="en-US" altLang="ko-KR" sz="1000" dirty="0" smtClean="0"/>
          </a:p>
          <a:p>
            <a:pPr marL="171450" indent="-171450">
              <a:buFont typeface="Arial"/>
              <a:buChar char="•"/>
            </a:pPr>
            <a:r>
              <a:rPr lang="ko-KR" altLang="en-US" sz="1000" dirty="0" smtClean="0"/>
              <a:t>미니램 관리자</a:t>
            </a:r>
            <a:endParaRPr lang="en-US" altLang="ko-KR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4309681" y="1898337"/>
            <a:ext cx="1300356" cy="400110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ko-KR" altLang="en-US" sz="1000" dirty="0" smtClean="0"/>
              <a:t>사용자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한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중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일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영</a:t>
            </a:r>
            <a:r>
              <a:rPr lang="en-US" altLang="ko-KR" sz="1000" dirty="0" smtClean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ko-KR" altLang="en-US" sz="1000" dirty="0" smtClean="0"/>
              <a:t>매장 관리자 </a:t>
            </a:r>
            <a:endParaRPr lang="en-US" altLang="ko-KR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2062353" y="4928520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테마별 코스</a:t>
            </a:r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데이트 코스</a:t>
            </a:r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..</a:t>
            </a:r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등</a:t>
            </a:r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49746" y="4029427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오프라인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인쇄</a:t>
            </a:r>
            <a:endParaRPr lang="en-US" altLang="ko-KR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1149746" y="4313170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커뮤니케이션</a:t>
            </a:r>
            <a:endParaRPr lang="en-US" altLang="ko-KR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2062353" y="4309460"/>
            <a:ext cx="77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매장 포스팅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62353" y="4507109"/>
            <a:ext cx="1032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소셜 연동 포스팅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62353" y="5830089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지역전용 커머스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93460" y="4472228"/>
            <a:ext cx="2674956" cy="2194813"/>
            <a:chOff x="601612" y="2615729"/>
            <a:chExt cx="4518694" cy="3707608"/>
          </a:xfrm>
        </p:grpSpPr>
        <p:pic>
          <p:nvPicPr>
            <p:cNvPr id="53" name="Picture 52" descr="스크린샷 2013-07-02 오후 3.04.4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43" b="2450"/>
            <a:stretch/>
          </p:blipFill>
          <p:spPr>
            <a:xfrm>
              <a:off x="2961659" y="2615731"/>
              <a:ext cx="2158647" cy="3707606"/>
            </a:xfrm>
            <a:prstGeom prst="rect">
              <a:avLst/>
            </a:prstGeom>
            <a:ln>
              <a:solidFill>
                <a:srgbClr val="A6A6A6"/>
              </a:solidFill>
            </a:ln>
          </p:spPr>
        </p:pic>
        <p:pic>
          <p:nvPicPr>
            <p:cNvPr id="54" name="Picture 53" descr="스크린샷 2013-07-02 오후 3.03.0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6" t="11092" r="13248" b="87"/>
            <a:stretch/>
          </p:blipFill>
          <p:spPr>
            <a:xfrm>
              <a:off x="601612" y="2615729"/>
              <a:ext cx="2158647" cy="3707607"/>
            </a:xfrm>
            <a:prstGeom prst="rect">
              <a:avLst/>
            </a:prstGeom>
            <a:ln>
              <a:solidFill>
                <a:srgbClr val="A6A6A6"/>
              </a:solidFill>
            </a:ln>
          </p:spPr>
        </p:pic>
      </p:grpSp>
      <p:cxnSp>
        <p:nvCxnSpPr>
          <p:cNvPr id="4" name="Straight Arrow Connector 3"/>
          <p:cNvCxnSpPr/>
          <p:nvPr/>
        </p:nvCxnSpPr>
        <p:spPr>
          <a:xfrm>
            <a:off x="957288" y="2900461"/>
            <a:ext cx="0" cy="3776057"/>
          </a:xfrm>
          <a:prstGeom prst="straightConnector1">
            <a:avLst/>
          </a:prstGeom>
          <a:ln w="76200" cmpd="sng">
            <a:solidFill>
              <a:schemeClr val="bg1">
                <a:lumMod val="95000"/>
              </a:schemeClr>
            </a:solidFill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9104" y="2674295"/>
            <a:ext cx="147989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구축 단계별 주요기능</a:t>
            </a:r>
            <a:endParaRPr lang="en-US" altLang="ko-KR" sz="1200" dirty="0" smtClean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957289" y="3915512"/>
            <a:ext cx="1280179" cy="0"/>
          </a:xfrm>
          <a:prstGeom prst="straightConnector1">
            <a:avLst/>
          </a:prstGeom>
          <a:ln w="57150" cmpd="sng">
            <a:solidFill>
              <a:srgbClr val="F2F2F2"/>
            </a:solidFill>
            <a:prstDash val="solid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14085" y="3807101"/>
            <a:ext cx="354247" cy="222325"/>
          </a:xfrm>
          <a:prstGeom prst="rect">
            <a:avLst/>
          </a:prstGeom>
          <a:ln w="5715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957289" y="4825216"/>
            <a:ext cx="1280179" cy="0"/>
          </a:xfrm>
          <a:prstGeom prst="straightConnector1">
            <a:avLst/>
          </a:prstGeom>
          <a:ln w="57150" cmpd="sng">
            <a:solidFill>
              <a:srgbClr val="F2F2F2"/>
            </a:solidFill>
            <a:prstDash val="solid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014085" y="4716805"/>
            <a:ext cx="354247" cy="222325"/>
          </a:xfrm>
          <a:prstGeom prst="rect">
            <a:avLst/>
          </a:prstGeom>
          <a:ln w="5715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957289" y="5723956"/>
            <a:ext cx="1280179" cy="0"/>
          </a:xfrm>
          <a:prstGeom prst="straightConnector1">
            <a:avLst/>
          </a:prstGeom>
          <a:ln w="57150" cmpd="sng">
            <a:solidFill>
              <a:srgbClr val="F2F2F2"/>
            </a:solidFill>
            <a:prstDash val="solid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014085" y="5615545"/>
            <a:ext cx="354247" cy="222325"/>
          </a:xfrm>
          <a:prstGeom prst="rect">
            <a:avLst/>
          </a:prstGeom>
          <a:ln w="5715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957289" y="6173487"/>
            <a:ext cx="1280179" cy="0"/>
          </a:xfrm>
          <a:prstGeom prst="straightConnector1">
            <a:avLst/>
          </a:prstGeom>
          <a:ln w="57150" cmpd="sng">
            <a:solidFill>
              <a:srgbClr val="F2F2F2"/>
            </a:solidFill>
            <a:prstDash val="solid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014085" y="5607024"/>
            <a:ext cx="354247" cy="222325"/>
          </a:xfrm>
          <a:prstGeom prst="rect">
            <a:avLst/>
          </a:prstGeom>
          <a:ln w="5715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19104" y="1691467"/>
            <a:ext cx="90281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서비스 범위</a:t>
            </a:r>
            <a:endParaRPr lang="en-US" altLang="ko-KR" sz="12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149746" y="6320247"/>
            <a:ext cx="788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미션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리워드</a:t>
            </a:r>
            <a:endParaRPr lang="en-US" altLang="ko-KR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2062353" y="6328586"/>
            <a:ext cx="2198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지정된 매장 방문</a:t>
            </a:r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퍼즐 </a:t>
            </a:r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맞추기</a:t>
            </a:r>
            <a:r>
              <a:rPr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보물찾기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62353" y="3093564"/>
            <a:ext cx="77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다국어 지원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5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17403" y="796188"/>
            <a:ext cx="549186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srgbClr val="4F81BD"/>
                </a:solidFill>
              </a:rPr>
              <a:t>1)</a:t>
            </a:r>
            <a:r>
              <a:rPr lang="ko-KR" altLang="en-US" sz="1000" dirty="0" smtClean="0">
                <a:solidFill>
                  <a:srgbClr val="4F81BD"/>
                </a:solidFill>
              </a:rPr>
              <a:t> 서비스는 모바일 퍼스트를 기본 원칙으로하되 운영</a:t>
            </a:r>
            <a:r>
              <a:rPr lang="en-US" altLang="ko-KR" sz="1000" dirty="0" smtClean="0">
                <a:solidFill>
                  <a:srgbClr val="4F81BD"/>
                </a:solidFill>
              </a:rPr>
              <a:t>/</a:t>
            </a:r>
            <a:r>
              <a:rPr lang="ko-KR" altLang="en-US" sz="1000" dirty="0" smtClean="0">
                <a:solidFill>
                  <a:srgbClr val="4F81BD"/>
                </a:solidFill>
              </a:rPr>
              <a:t>관리를 효율적으로 위한 웹서비스가 구축될 수 있다</a:t>
            </a:r>
            <a:r>
              <a:rPr lang="en-US" altLang="ko-KR" sz="1000" dirty="0" smtClean="0">
                <a:solidFill>
                  <a:srgbClr val="4F81BD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srgbClr val="4F81BD"/>
                </a:solidFill>
              </a:rPr>
              <a:t>2)</a:t>
            </a:r>
            <a:r>
              <a:rPr lang="ko-KR" altLang="en-US" sz="1000" dirty="0" smtClean="0">
                <a:solidFill>
                  <a:srgbClr val="4F81BD"/>
                </a:solidFill>
              </a:rPr>
              <a:t> 단계적인 구축을 통해 중간중간 사용자의 피드백을 반영하여 개선하는 형태로 개발한다</a:t>
            </a:r>
            <a:r>
              <a:rPr lang="en-US" altLang="ko-KR" sz="1000" dirty="0" smtClean="0">
                <a:solidFill>
                  <a:srgbClr val="4F81BD"/>
                </a:solidFill>
              </a:rPr>
              <a:t>.</a:t>
            </a:r>
            <a:endParaRPr lang="en-US" altLang="ko-KR" sz="1000" dirty="0">
              <a:solidFill>
                <a:srgbClr val="4F81BD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08133" y="376112"/>
            <a:ext cx="360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4F81BD"/>
                </a:solidFill>
              </a:rPr>
              <a:t>랜드마켓</a:t>
            </a:r>
            <a:r>
              <a:rPr lang="en-US" altLang="ko-KR" sz="2400" b="1" dirty="0" smtClean="0">
                <a:solidFill>
                  <a:srgbClr val="4F81BD"/>
                </a:solidFill>
              </a:rPr>
              <a:t>(B2BC)</a:t>
            </a:r>
            <a:r>
              <a:rPr lang="ko-KR" altLang="en-US" sz="2400" b="1" dirty="0" smtClean="0">
                <a:solidFill>
                  <a:srgbClr val="4F81BD"/>
                </a:solidFill>
              </a:rPr>
              <a:t>의 재무</a:t>
            </a:r>
            <a:r>
              <a:rPr lang="en-US" altLang="ko-KR" sz="2400" b="1" dirty="0" smtClean="0">
                <a:solidFill>
                  <a:srgbClr val="4F81BD"/>
                </a:solidFill>
              </a:rPr>
              <a:t> </a:t>
            </a:r>
            <a:r>
              <a:rPr lang="ko-KR" altLang="en-US" sz="2400" b="1" dirty="0" smtClean="0">
                <a:solidFill>
                  <a:srgbClr val="4F81BD"/>
                </a:solidFill>
              </a:rPr>
              <a:t>추정</a:t>
            </a:r>
            <a:endParaRPr lang="en-US" altLang="ko-KR" sz="2400" b="1" dirty="0" smtClean="0">
              <a:solidFill>
                <a:srgbClr val="4F81BD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36540" y="2834323"/>
            <a:ext cx="930037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ko-KR" altLang="en-US" sz="1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단위 </a:t>
            </a:r>
            <a:r>
              <a:rPr lang="en-US" altLang="ko-KR" sz="1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1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만원 </a:t>
            </a:r>
            <a:r>
              <a:rPr lang="en-US" altLang="ko-KR" sz="1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ko-KR" altLang="en-US" sz="1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endParaRPr lang="en-US" altLang="en-US" sz="10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ectangle 9"/>
          <p:cNvSpPr/>
          <p:nvPr/>
        </p:nvSpPr>
        <p:spPr>
          <a:xfrm>
            <a:off x="6383477" y="3443020"/>
            <a:ext cx="55656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거래액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Rectangle 9"/>
          <p:cNvSpPr/>
          <p:nvPr/>
        </p:nvSpPr>
        <p:spPr>
          <a:xfrm>
            <a:off x="6949852" y="3443020"/>
            <a:ext cx="67274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영업이익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9177" y="1938162"/>
            <a:ext cx="35743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7F7F7F"/>
                </a:solidFill>
              </a:rPr>
              <a:t>커머스 거래액 </a:t>
            </a:r>
            <a:r>
              <a:rPr lang="en-US" altLang="ko-KR" sz="1050" dirty="0" smtClean="0">
                <a:solidFill>
                  <a:srgbClr val="7F7F7F"/>
                </a:solidFill>
              </a:rPr>
              <a:t>:</a:t>
            </a:r>
            <a:r>
              <a:rPr lang="ko-KR" altLang="en-US" sz="1050" dirty="0" smtClean="0">
                <a:solidFill>
                  <a:srgbClr val="7F7F7F"/>
                </a:solidFill>
              </a:rPr>
              <a:t> </a:t>
            </a:r>
            <a:r>
              <a:rPr lang="en-US" altLang="ko-KR" sz="1050" dirty="0" smtClean="0">
                <a:solidFill>
                  <a:srgbClr val="7F7F7F"/>
                </a:solidFill>
              </a:rPr>
              <a:t>2012</a:t>
            </a:r>
            <a:r>
              <a:rPr lang="ko-KR" altLang="en-US" sz="1050" dirty="0" smtClean="0">
                <a:solidFill>
                  <a:srgbClr val="7F7F7F"/>
                </a:solidFill>
              </a:rPr>
              <a:t> 티몬 런칭 월 거래액 </a:t>
            </a:r>
            <a:r>
              <a:rPr lang="en-US" altLang="ko-KR" sz="1100" b="1" dirty="0" smtClean="0">
                <a:solidFill>
                  <a:srgbClr val="C0504D"/>
                </a:solidFill>
              </a:rPr>
              <a:t>/</a:t>
            </a:r>
            <a:r>
              <a:rPr lang="ko-KR" altLang="en-US" sz="1050" dirty="0" smtClean="0">
                <a:solidFill>
                  <a:srgbClr val="7F7F7F"/>
                </a:solidFill>
              </a:rPr>
              <a:t> </a:t>
            </a:r>
            <a:r>
              <a:rPr lang="en-US" altLang="ko-KR" sz="1050" dirty="0" smtClean="0">
                <a:solidFill>
                  <a:srgbClr val="7F7F7F"/>
                </a:solidFill>
              </a:rPr>
              <a:t>2013</a:t>
            </a:r>
            <a:r>
              <a:rPr lang="ko-KR" altLang="en-US" sz="1050" dirty="0" smtClean="0">
                <a:solidFill>
                  <a:srgbClr val="7F7F7F"/>
                </a:solidFill>
              </a:rPr>
              <a:t>년 카테고리 </a:t>
            </a:r>
            <a:r>
              <a:rPr lang="en-US" altLang="ko-KR" sz="1050" dirty="0" smtClean="0">
                <a:solidFill>
                  <a:srgbClr val="7F7F7F"/>
                </a:solidFill>
              </a:rPr>
              <a:t>28</a:t>
            </a:r>
            <a:r>
              <a:rPr lang="ko-KR" altLang="en-US" sz="1050" dirty="0" smtClean="0">
                <a:solidFill>
                  <a:srgbClr val="7F7F7F"/>
                </a:solidFill>
              </a:rPr>
              <a:t>  </a:t>
            </a:r>
            <a:endParaRPr lang="ko-KR" altLang="en-US" sz="1050" dirty="0">
              <a:solidFill>
                <a:srgbClr val="7F7F7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98841" y="3041545"/>
            <a:ext cx="6873298" cy="1823739"/>
          </a:xfrm>
          <a:prstGeom prst="rect">
            <a:avLst/>
          </a:prstGeom>
          <a:noFill/>
          <a:ln w="3175" cmpd="sng">
            <a:solidFill>
              <a:srgbClr val="BFBF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3" name="Rectangle 9"/>
          <p:cNvSpPr/>
          <p:nvPr/>
        </p:nvSpPr>
        <p:spPr>
          <a:xfrm>
            <a:off x="1029796" y="3439907"/>
            <a:ext cx="55072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내국인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angle 9"/>
          <p:cNvSpPr/>
          <p:nvPr/>
        </p:nvSpPr>
        <p:spPr>
          <a:xfrm>
            <a:off x="1531707" y="3439906"/>
            <a:ext cx="55072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외국인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 9"/>
          <p:cNvSpPr/>
          <p:nvPr/>
        </p:nvSpPr>
        <p:spPr>
          <a:xfrm>
            <a:off x="921512" y="3091184"/>
            <a:ext cx="1287912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오프라인 방문자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66" name="Rectangle 9"/>
          <p:cNvSpPr/>
          <p:nvPr/>
        </p:nvSpPr>
        <p:spPr>
          <a:xfrm>
            <a:off x="3750631" y="3439907"/>
            <a:ext cx="69762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7F7F7F"/>
                </a:solidFill>
              </a:rPr>
              <a:t>카드결제</a:t>
            </a:r>
            <a:endParaRPr lang="en-US" altLang="ko-KR" sz="1100" dirty="0" smtClean="0">
              <a:solidFill>
                <a:srgbClr val="7F7F7F"/>
              </a:solidFill>
            </a:endParaRPr>
          </a:p>
        </p:txBody>
      </p:sp>
      <p:sp>
        <p:nvSpPr>
          <p:cNvPr id="78" name="Rectangle 9"/>
          <p:cNvSpPr/>
          <p:nvPr/>
        </p:nvSpPr>
        <p:spPr>
          <a:xfrm>
            <a:off x="4345140" y="3355268"/>
            <a:ext cx="556563" cy="43088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예상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거래액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Rectangle 9"/>
          <p:cNvSpPr/>
          <p:nvPr/>
        </p:nvSpPr>
        <p:spPr>
          <a:xfrm>
            <a:off x="3970818" y="3091184"/>
            <a:ext cx="723275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코스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상품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Rectangle 9"/>
          <p:cNvSpPr/>
          <p:nvPr/>
        </p:nvSpPr>
        <p:spPr>
          <a:xfrm>
            <a:off x="5152976" y="4048323"/>
            <a:ext cx="52172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accent3">
                    <a:lumMod val="75000"/>
                  </a:schemeClr>
                </a:solidFill>
              </a:rPr>
              <a:t>2012/7</a:t>
            </a:r>
          </a:p>
          <a:p>
            <a:pPr algn="ctr"/>
            <a:r>
              <a:rPr lang="ko-KR" altLang="en-US" sz="900" dirty="0" smtClean="0">
                <a:solidFill>
                  <a:schemeClr val="accent3">
                    <a:lumMod val="75000"/>
                  </a:schemeClr>
                </a:solidFill>
              </a:rPr>
              <a:t>티몬</a:t>
            </a:r>
            <a:endParaRPr lang="en-US" altLang="ko-KR" sz="9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1" name="Rectangle 9"/>
          <p:cNvSpPr/>
          <p:nvPr/>
        </p:nvSpPr>
        <p:spPr>
          <a:xfrm>
            <a:off x="5592508" y="3355268"/>
            <a:ext cx="556563" cy="43088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예상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거래액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Rectangle 9"/>
          <p:cNvSpPr/>
          <p:nvPr/>
        </p:nvSpPr>
        <p:spPr>
          <a:xfrm>
            <a:off x="5371691" y="3091184"/>
            <a:ext cx="55072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커머스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Rectangle 9"/>
          <p:cNvSpPr/>
          <p:nvPr/>
        </p:nvSpPr>
        <p:spPr>
          <a:xfrm>
            <a:off x="1037637" y="4548226"/>
            <a:ext cx="53504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7F7F7F"/>
                </a:solidFill>
              </a:rPr>
              <a:t>1,000</a:t>
            </a:r>
          </a:p>
        </p:txBody>
      </p:sp>
      <p:sp>
        <p:nvSpPr>
          <p:cNvPr id="84" name="Rectangle 9"/>
          <p:cNvSpPr/>
          <p:nvPr/>
        </p:nvSpPr>
        <p:spPr>
          <a:xfrm>
            <a:off x="1597745" y="4548226"/>
            <a:ext cx="4186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7F7F7F"/>
                </a:solidFill>
              </a:rPr>
              <a:t>500</a:t>
            </a:r>
          </a:p>
        </p:txBody>
      </p:sp>
      <p:sp>
        <p:nvSpPr>
          <p:cNvPr id="85" name="Rectangle 9"/>
          <p:cNvSpPr/>
          <p:nvPr/>
        </p:nvSpPr>
        <p:spPr>
          <a:xfrm>
            <a:off x="4351466" y="4548226"/>
            <a:ext cx="54391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ko-KR" sz="1200" b="1" dirty="0" smtClean="0">
                <a:solidFill>
                  <a:schemeClr val="accent2"/>
                </a:solidFill>
              </a:rPr>
              <a:t>7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,000</a:t>
            </a:r>
          </a:p>
        </p:txBody>
      </p:sp>
      <p:sp>
        <p:nvSpPr>
          <p:cNvPr id="86" name="Rectangle 9"/>
          <p:cNvSpPr/>
          <p:nvPr/>
        </p:nvSpPr>
        <p:spPr>
          <a:xfrm>
            <a:off x="5152976" y="4571309"/>
            <a:ext cx="510261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900" dirty="0" smtClean="0">
                <a:solidFill>
                  <a:schemeClr val="accent3">
                    <a:lumMod val="75000"/>
                  </a:schemeClr>
                </a:solidFill>
              </a:rPr>
              <a:t>5억</a:t>
            </a:r>
            <a:r>
              <a:rPr lang="en-US" altLang="ko-KR" sz="900" dirty="0" smtClean="0">
                <a:solidFill>
                  <a:schemeClr val="accent3">
                    <a:lumMod val="75000"/>
                  </a:schemeClr>
                </a:solidFill>
              </a:rPr>
              <a:t>/28</a:t>
            </a:r>
          </a:p>
        </p:txBody>
      </p:sp>
      <p:sp>
        <p:nvSpPr>
          <p:cNvPr id="87" name="Rectangle 9"/>
          <p:cNvSpPr/>
          <p:nvPr/>
        </p:nvSpPr>
        <p:spPr>
          <a:xfrm>
            <a:off x="5602628" y="4548226"/>
            <a:ext cx="53632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2"/>
                </a:solidFill>
              </a:rPr>
              <a:t>1,700</a:t>
            </a:r>
          </a:p>
        </p:txBody>
      </p:sp>
      <p:sp>
        <p:nvSpPr>
          <p:cNvPr id="88" name="Rectangle 9"/>
          <p:cNvSpPr/>
          <p:nvPr/>
        </p:nvSpPr>
        <p:spPr>
          <a:xfrm>
            <a:off x="1007644" y="4048323"/>
            <a:ext cx="595035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900" dirty="0" smtClean="0">
                <a:solidFill>
                  <a:schemeClr val="accent3">
                    <a:lumMod val="75000"/>
                  </a:schemeClr>
                </a:solidFill>
              </a:rPr>
              <a:t>에잇세컨</a:t>
            </a:r>
            <a:r>
              <a:rPr lang="en-US" altLang="ko-KR" sz="9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altLang="ko-KR" sz="900" dirty="0" smtClean="0">
                <a:solidFill>
                  <a:schemeClr val="accent3">
                    <a:lumMod val="75000"/>
                  </a:schemeClr>
                </a:solidFill>
              </a:rPr>
              <a:t>50%</a:t>
            </a:r>
          </a:p>
        </p:txBody>
      </p:sp>
      <p:sp>
        <p:nvSpPr>
          <p:cNvPr id="89" name="Rectangle 9"/>
          <p:cNvSpPr/>
          <p:nvPr/>
        </p:nvSpPr>
        <p:spPr>
          <a:xfrm>
            <a:off x="6306821" y="4548226"/>
            <a:ext cx="69231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2"/>
                </a:solidFill>
              </a:rPr>
              <a:t>104,400</a:t>
            </a:r>
          </a:p>
        </p:txBody>
      </p:sp>
      <p:sp>
        <p:nvSpPr>
          <p:cNvPr id="90" name="Rectangle 9"/>
          <p:cNvSpPr/>
          <p:nvPr/>
        </p:nvSpPr>
        <p:spPr>
          <a:xfrm>
            <a:off x="6983247" y="4548226"/>
            <a:ext cx="61432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2"/>
                </a:solidFill>
              </a:rPr>
              <a:t>15,576</a:t>
            </a:r>
          </a:p>
        </p:txBody>
      </p:sp>
      <p:sp>
        <p:nvSpPr>
          <p:cNvPr id="91" name="Rectangle 9"/>
          <p:cNvSpPr/>
          <p:nvPr/>
        </p:nvSpPr>
        <p:spPr>
          <a:xfrm>
            <a:off x="6759052" y="3091184"/>
            <a:ext cx="441146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연간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29177" y="1696210"/>
            <a:ext cx="36893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7F7F7F"/>
                </a:solidFill>
              </a:rPr>
              <a:t>코스 상품 거래액 </a:t>
            </a:r>
            <a:r>
              <a:rPr lang="en-US" altLang="ko-KR" sz="1050" dirty="0" smtClean="0">
                <a:solidFill>
                  <a:srgbClr val="7F7F7F"/>
                </a:solidFill>
              </a:rPr>
              <a:t>:</a:t>
            </a:r>
            <a:r>
              <a:rPr lang="ko-KR" altLang="en-US" sz="1050" dirty="0" smtClean="0">
                <a:solidFill>
                  <a:srgbClr val="7F7F7F"/>
                </a:solidFill>
              </a:rPr>
              <a:t> 월 카드 이용자 </a:t>
            </a:r>
            <a:r>
              <a:rPr lang="en-US" altLang="ko-KR" sz="1100" dirty="0">
                <a:solidFill>
                  <a:srgbClr val="C0504D"/>
                </a:solidFill>
              </a:rPr>
              <a:t>X</a:t>
            </a:r>
            <a:r>
              <a:rPr lang="ko-KR" altLang="en-US" sz="1050" dirty="0" smtClean="0">
                <a:solidFill>
                  <a:srgbClr val="7F7F7F"/>
                </a:solidFill>
              </a:rPr>
              <a:t> 예상접속 </a:t>
            </a:r>
            <a:r>
              <a:rPr lang="ko-KR" altLang="ko-KR" sz="1050" dirty="0" smtClean="0">
                <a:solidFill>
                  <a:srgbClr val="7F7F7F"/>
                </a:solidFill>
              </a:rPr>
              <a:t>3</a:t>
            </a:r>
            <a:r>
              <a:rPr lang="en-US" altLang="ko-KR" sz="1050" dirty="0" smtClean="0">
                <a:solidFill>
                  <a:srgbClr val="7F7F7F"/>
                </a:solidFill>
              </a:rPr>
              <a:t>%</a:t>
            </a:r>
            <a:r>
              <a:rPr lang="ko-KR" altLang="en-US" sz="1050" dirty="0" smtClean="0">
                <a:solidFill>
                  <a:srgbClr val="7F7F7F"/>
                </a:solidFill>
              </a:rPr>
              <a:t> </a:t>
            </a:r>
            <a:r>
              <a:rPr lang="en-US" altLang="ko-KR" sz="1050" dirty="0" smtClean="0">
                <a:solidFill>
                  <a:srgbClr val="7F7F7F"/>
                </a:solidFill>
              </a:rPr>
              <a:t> </a:t>
            </a:r>
            <a:r>
              <a:rPr lang="en-US" altLang="ko-KR" sz="1100" dirty="0" smtClean="0">
                <a:solidFill>
                  <a:srgbClr val="C0504D"/>
                </a:solidFill>
              </a:rPr>
              <a:t>X</a:t>
            </a:r>
            <a:r>
              <a:rPr lang="en-US" altLang="ko-KR" sz="1050" dirty="0" smtClean="0">
                <a:solidFill>
                  <a:srgbClr val="7F7F7F"/>
                </a:solidFill>
              </a:rPr>
              <a:t> </a:t>
            </a:r>
            <a:r>
              <a:rPr lang="ko-KR" altLang="en-US" sz="1050" dirty="0" smtClean="0">
                <a:solidFill>
                  <a:srgbClr val="7F7F7F"/>
                </a:solidFill>
              </a:rPr>
              <a:t>예상구매 </a:t>
            </a:r>
            <a:r>
              <a:rPr lang="en-US" altLang="ko-KR" sz="1050" dirty="0" smtClean="0">
                <a:solidFill>
                  <a:srgbClr val="7F7F7F"/>
                </a:solidFill>
              </a:rPr>
              <a:t>10%</a:t>
            </a:r>
            <a:r>
              <a:rPr lang="ko-KR" altLang="en-US" sz="1050" dirty="0" smtClean="0">
                <a:solidFill>
                  <a:srgbClr val="7F7F7F"/>
                </a:solidFill>
              </a:rPr>
              <a:t> </a:t>
            </a:r>
            <a:endParaRPr lang="ko-KR" altLang="en-US" sz="1050" dirty="0">
              <a:solidFill>
                <a:srgbClr val="7F7F7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5134" y="1696210"/>
            <a:ext cx="76174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추정 자료</a:t>
            </a:r>
            <a:endParaRPr lang="ko-KR" alt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1529177" y="2189736"/>
            <a:ext cx="32690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7F7F7F"/>
                </a:solidFill>
              </a:rPr>
              <a:t>연간 거래액 </a:t>
            </a:r>
            <a:r>
              <a:rPr lang="en-US" altLang="ko-KR" sz="1050" dirty="0" smtClean="0">
                <a:solidFill>
                  <a:srgbClr val="7F7F7F"/>
                </a:solidFill>
              </a:rPr>
              <a:t>:</a:t>
            </a:r>
            <a:r>
              <a:rPr lang="ko-KR" altLang="en-US" sz="1050" dirty="0" smtClean="0">
                <a:solidFill>
                  <a:srgbClr val="7F7F7F"/>
                </a:solidFill>
              </a:rPr>
              <a:t> 판매 금액당 </a:t>
            </a:r>
            <a:r>
              <a:rPr lang="ko-KR" altLang="en-US" sz="1050" u="sng" dirty="0" smtClean="0">
                <a:solidFill>
                  <a:srgbClr val="7F7F7F"/>
                </a:solidFill>
              </a:rPr>
              <a:t>수수료</a:t>
            </a:r>
            <a:r>
              <a:rPr lang="ko-KR" altLang="en-US" sz="1050" dirty="0" smtClean="0">
                <a:solidFill>
                  <a:srgbClr val="7F7F7F"/>
                </a:solidFill>
              </a:rPr>
              <a:t> </a:t>
            </a:r>
            <a:r>
              <a:rPr lang="en-US" altLang="ko-KR" sz="1050" dirty="0" smtClean="0">
                <a:solidFill>
                  <a:srgbClr val="7F7F7F"/>
                </a:solidFill>
              </a:rPr>
              <a:t>14%</a:t>
            </a:r>
            <a:r>
              <a:rPr lang="ko-KR" altLang="en-US" sz="1050" dirty="0" smtClean="0">
                <a:solidFill>
                  <a:srgbClr val="7F7F7F"/>
                </a:solidFill>
              </a:rPr>
              <a:t> </a:t>
            </a:r>
            <a:r>
              <a:rPr lang="en-US" altLang="ko-KR" sz="1050" dirty="0" smtClean="0">
                <a:solidFill>
                  <a:srgbClr val="7F7F7F"/>
                </a:solidFill>
              </a:rPr>
              <a:t>,</a:t>
            </a:r>
            <a:r>
              <a:rPr lang="ko-KR" altLang="en-US" sz="1050" dirty="0" smtClean="0">
                <a:solidFill>
                  <a:srgbClr val="7F7F7F"/>
                </a:solidFill>
              </a:rPr>
              <a:t> 월 </a:t>
            </a:r>
            <a:r>
              <a:rPr lang="ko-KR" altLang="en-US" sz="1050" u="sng" dirty="0" smtClean="0">
                <a:solidFill>
                  <a:srgbClr val="7F7F7F"/>
                </a:solidFill>
              </a:rPr>
              <a:t>매출 상승률</a:t>
            </a:r>
            <a:r>
              <a:rPr lang="ko-KR" altLang="en-US" sz="1050" dirty="0" smtClean="0">
                <a:solidFill>
                  <a:srgbClr val="7F7F7F"/>
                </a:solidFill>
              </a:rPr>
              <a:t> </a:t>
            </a:r>
            <a:r>
              <a:rPr lang="en-US" altLang="ko-KR" sz="1050" dirty="0" smtClean="0">
                <a:solidFill>
                  <a:srgbClr val="7F7F7F"/>
                </a:solidFill>
              </a:rPr>
              <a:t>0%</a:t>
            </a:r>
            <a:r>
              <a:rPr lang="ko-KR" altLang="en-US" sz="1050" dirty="0" smtClean="0">
                <a:solidFill>
                  <a:srgbClr val="7F7F7F"/>
                </a:solidFill>
              </a:rPr>
              <a:t> </a:t>
            </a:r>
            <a:endParaRPr lang="ko-KR" altLang="en-US" sz="1050" dirty="0">
              <a:solidFill>
                <a:srgbClr val="7F7F7F"/>
              </a:solidFill>
            </a:endParaRPr>
          </a:p>
        </p:txBody>
      </p:sp>
      <p:sp>
        <p:nvSpPr>
          <p:cNvPr id="95" name="Rectangle 9"/>
          <p:cNvSpPr/>
          <p:nvPr/>
        </p:nvSpPr>
        <p:spPr>
          <a:xfrm>
            <a:off x="1105583" y="3748123"/>
            <a:ext cx="399155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100" dirty="0" smtClean="0">
                <a:solidFill>
                  <a:srgbClr val="7F7F7F"/>
                </a:solidFill>
              </a:rPr>
              <a:t>500</a:t>
            </a:r>
          </a:p>
        </p:txBody>
      </p:sp>
      <p:sp>
        <p:nvSpPr>
          <p:cNvPr id="96" name="Rectangle 9"/>
          <p:cNvSpPr/>
          <p:nvPr/>
        </p:nvSpPr>
        <p:spPr>
          <a:xfrm>
            <a:off x="1607494" y="3748122"/>
            <a:ext cx="399155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100" dirty="0" smtClean="0">
                <a:solidFill>
                  <a:srgbClr val="7F7F7F"/>
                </a:solidFill>
              </a:rPr>
              <a:t>100</a:t>
            </a:r>
          </a:p>
        </p:txBody>
      </p:sp>
      <p:sp>
        <p:nvSpPr>
          <p:cNvPr id="97" name="Rectangle 9"/>
          <p:cNvSpPr/>
          <p:nvPr/>
        </p:nvSpPr>
        <p:spPr>
          <a:xfrm>
            <a:off x="2397130" y="3439907"/>
            <a:ext cx="46679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무료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ectangle 9"/>
          <p:cNvSpPr/>
          <p:nvPr/>
        </p:nvSpPr>
        <p:spPr>
          <a:xfrm>
            <a:off x="2693966" y="3439906"/>
            <a:ext cx="46679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유료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Rectangle 9"/>
          <p:cNvSpPr/>
          <p:nvPr/>
        </p:nvSpPr>
        <p:spPr>
          <a:xfrm>
            <a:off x="2450410" y="3091184"/>
            <a:ext cx="97512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매장정보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(453)</a:t>
            </a:r>
          </a:p>
        </p:txBody>
      </p:sp>
      <p:sp>
        <p:nvSpPr>
          <p:cNvPr id="100" name="Rectangle 9"/>
          <p:cNvSpPr/>
          <p:nvPr/>
        </p:nvSpPr>
        <p:spPr>
          <a:xfrm>
            <a:off x="3005408" y="3439906"/>
            <a:ext cx="55656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스티커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Rectangle 9"/>
          <p:cNvSpPr/>
          <p:nvPr/>
        </p:nvSpPr>
        <p:spPr>
          <a:xfrm>
            <a:off x="2421202" y="4548226"/>
            <a:ext cx="4186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7F7F7F"/>
                </a:solidFill>
              </a:rPr>
              <a:t>300</a:t>
            </a:r>
          </a:p>
        </p:txBody>
      </p:sp>
      <p:sp>
        <p:nvSpPr>
          <p:cNvPr id="102" name="Rectangle 9"/>
          <p:cNvSpPr/>
          <p:nvPr/>
        </p:nvSpPr>
        <p:spPr>
          <a:xfrm>
            <a:off x="2757035" y="4548226"/>
            <a:ext cx="340658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C0504D"/>
                </a:solidFill>
              </a:rPr>
              <a:t>50</a:t>
            </a:r>
          </a:p>
        </p:txBody>
      </p:sp>
      <p:sp>
        <p:nvSpPr>
          <p:cNvPr id="103" name="Rectangle 9"/>
          <p:cNvSpPr/>
          <p:nvPr/>
        </p:nvSpPr>
        <p:spPr>
          <a:xfrm>
            <a:off x="3113361" y="4548226"/>
            <a:ext cx="340658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C0504D"/>
                </a:solidFill>
              </a:rPr>
              <a:t>30</a:t>
            </a:r>
          </a:p>
        </p:txBody>
      </p:sp>
      <p:sp>
        <p:nvSpPr>
          <p:cNvPr id="104" name="Rectangle 9"/>
          <p:cNvSpPr/>
          <p:nvPr/>
        </p:nvSpPr>
        <p:spPr>
          <a:xfrm>
            <a:off x="2430950" y="3748123"/>
            <a:ext cx="399155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100" dirty="0" smtClean="0">
                <a:solidFill>
                  <a:srgbClr val="7F7F7F"/>
                </a:solidFill>
              </a:rPr>
              <a:t>200</a:t>
            </a:r>
          </a:p>
        </p:txBody>
      </p:sp>
      <p:sp>
        <p:nvSpPr>
          <p:cNvPr id="105" name="Rectangle 9"/>
          <p:cNvSpPr/>
          <p:nvPr/>
        </p:nvSpPr>
        <p:spPr>
          <a:xfrm>
            <a:off x="2763534" y="3748123"/>
            <a:ext cx="32765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C0504D"/>
                </a:solidFill>
              </a:rPr>
              <a:t>1</a:t>
            </a:r>
            <a:r>
              <a:rPr lang="en-US" altLang="ko-KR" sz="1100" b="1" dirty="0" smtClean="0">
                <a:solidFill>
                  <a:srgbClr val="C0504D"/>
                </a:solidFill>
              </a:rPr>
              <a:t>0</a:t>
            </a:r>
          </a:p>
        </p:txBody>
      </p:sp>
      <p:sp>
        <p:nvSpPr>
          <p:cNvPr id="106" name="Rectangle 9"/>
          <p:cNvSpPr/>
          <p:nvPr/>
        </p:nvSpPr>
        <p:spPr>
          <a:xfrm>
            <a:off x="3773123" y="4548226"/>
            <a:ext cx="65264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</a:rPr>
              <a:t>172400</a:t>
            </a:r>
            <a:endParaRPr lang="en-US" altLang="ko-KR" sz="120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6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07782" y="796188"/>
            <a:ext cx="549186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srgbClr val="4F81BD"/>
                </a:solidFill>
              </a:rPr>
              <a:t>1)</a:t>
            </a:r>
            <a:r>
              <a:rPr lang="ko-KR" altLang="en-US" sz="1000" dirty="0" smtClean="0">
                <a:solidFill>
                  <a:srgbClr val="4F81BD"/>
                </a:solidFill>
              </a:rPr>
              <a:t> 간이예비타당성조사를 위해 표본조사</a:t>
            </a:r>
            <a:r>
              <a:rPr lang="en-US" altLang="ko-KR" sz="1000" dirty="0">
                <a:solidFill>
                  <a:srgbClr val="4F81BD"/>
                </a:solidFill>
              </a:rPr>
              <a:t>(Sample Survey</a:t>
            </a:r>
            <a:r>
              <a:rPr lang="en-US" altLang="ko-KR" sz="1000" dirty="0" smtClean="0">
                <a:solidFill>
                  <a:srgbClr val="4F81BD"/>
                </a:solidFill>
              </a:rPr>
              <a:t>)</a:t>
            </a:r>
            <a:r>
              <a:rPr lang="ko-KR" altLang="en-US" sz="1000" dirty="0" smtClean="0">
                <a:solidFill>
                  <a:srgbClr val="4F81BD"/>
                </a:solidFill>
              </a:rPr>
              <a:t>와 간이 여론조사 형태로 진행됨</a:t>
            </a:r>
            <a:r>
              <a:rPr lang="en-US" altLang="ko-KR" sz="1000" dirty="0" smtClean="0">
                <a:solidFill>
                  <a:srgbClr val="4F81BD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srgbClr val="4F81BD"/>
                </a:solidFill>
              </a:rPr>
              <a:t>2)</a:t>
            </a:r>
            <a:r>
              <a:rPr lang="ko-KR" altLang="en-US" sz="1000" dirty="0" smtClean="0">
                <a:solidFill>
                  <a:srgbClr val="4F81BD"/>
                </a:solidFill>
              </a:rPr>
              <a:t> 매장 선정은 가로수길의 </a:t>
            </a:r>
            <a:r>
              <a:rPr lang="en-US" altLang="ko-KR" sz="1000" dirty="0" smtClean="0">
                <a:solidFill>
                  <a:srgbClr val="4F81BD"/>
                </a:solidFill>
              </a:rPr>
              <a:t>SPA</a:t>
            </a:r>
            <a:r>
              <a:rPr lang="ko-KR" altLang="en-US" sz="1000" dirty="0" smtClean="0">
                <a:solidFill>
                  <a:srgbClr val="4F81BD"/>
                </a:solidFill>
              </a:rPr>
              <a:t>형태의 매장 한 곳과 세로수길과 가장 인접해있는 개인 매장 두곳을 선정</a:t>
            </a:r>
            <a:endParaRPr lang="en-US" altLang="ko-KR" sz="1000" dirty="0">
              <a:solidFill>
                <a:srgbClr val="4F81BD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42013"/>
              </p:ext>
            </p:extLst>
          </p:nvPr>
        </p:nvGraphicFramePr>
        <p:xfrm>
          <a:off x="813612" y="1299425"/>
          <a:ext cx="8028512" cy="5501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7128"/>
                <a:gridCol w="2007128"/>
                <a:gridCol w="2007128"/>
                <a:gridCol w="2007128"/>
              </a:tblGrid>
              <a:tr h="1695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 smtClean="0"/>
                        <a:t>질의 내용</a:t>
                      </a:r>
                      <a:endParaRPr lang="en-US" sz="9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 smtClean="0"/>
                        <a:t>Bis</a:t>
                      </a:r>
                      <a:r>
                        <a:rPr lang="en-US" sz="800" b="1" dirty="0" smtClean="0"/>
                        <a:t> 551</a:t>
                      </a:r>
                      <a:r>
                        <a:rPr lang="ko-KR" altLang="en-US" sz="800" b="1" dirty="0" smtClean="0"/>
                        <a:t> </a:t>
                      </a:r>
                      <a:r>
                        <a:rPr lang="en-US" sz="800" b="0" dirty="0" smtClean="0"/>
                        <a:t>(</a:t>
                      </a:r>
                      <a:r>
                        <a:rPr lang="ko-KR" altLang="en-US" sz="800" b="0" dirty="0" smtClean="0"/>
                        <a:t>사장</a:t>
                      </a:r>
                      <a:r>
                        <a:rPr lang="en-US" altLang="ko-KR" sz="800" b="0" dirty="0" smtClean="0"/>
                        <a:t>)</a:t>
                      </a:r>
                      <a:endParaRPr lang="en-US" sz="8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ONE</a:t>
                      </a:r>
                      <a:r>
                        <a:rPr lang="en-US" sz="800" b="1" baseline="0" dirty="0" smtClean="0"/>
                        <a:t> CHU</a:t>
                      </a:r>
                      <a:r>
                        <a:rPr lang="ko-KR" altLang="en-US" sz="800" b="1" baseline="0" dirty="0" smtClean="0"/>
                        <a:t> </a:t>
                      </a:r>
                      <a:r>
                        <a:rPr lang="en-US" altLang="ko-KR" sz="800" b="0" baseline="0" dirty="0" smtClean="0"/>
                        <a:t>(</a:t>
                      </a:r>
                      <a:r>
                        <a:rPr lang="ko-KR" altLang="en-US" sz="800" b="0" baseline="0" dirty="0" smtClean="0"/>
                        <a:t>메니저</a:t>
                      </a:r>
                      <a:r>
                        <a:rPr lang="en-US" altLang="ko-KR" sz="800" b="0" baseline="0" dirty="0" smtClean="0"/>
                        <a:t>)</a:t>
                      </a:r>
                      <a:endParaRPr lang="en-US" sz="8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 smtClean="0"/>
                        <a:t>Illy</a:t>
                      </a:r>
                      <a:r>
                        <a:rPr lang="ko-KR" altLang="en-US" sz="800" b="1" dirty="0" smtClean="0"/>
                        <a:t> </a:t>
                      </a:r>
                      <a:r>
                        <a:rPr lang="en-US" altLang="ko-KR" sz="800" b="0" dirty="0" smtClean="0"/>
                        <a:t>(</a:t>
                      </a:r>
                      <a:r>
                        <a:rPr lang="ko-KR" altLang="en-US" sz="800" b="0" dirty="0" smtClean="0"/>
                        <a:t>직원</a:t>
                      </a:r>
                      <a:r>
                        <a:rPr lang="en-US" altLang="ko-KR" sz="800" b="0" dirty="0" smtClean="0"/>
                        <a:t>)</a:t>
                      </a:r>
                      <a:endParaRPr lang="en-US" sz="8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8659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커머스 사용경험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예</a:t>
                      </a:r>
                      <a:endParaRPr lang="en-US" altLang="ko-KR" sz="800" dirty="0" smtClean="0"/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예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예</a:t>
                      </a:r>
                      <a:endParaRPr lang="en-US" sz="800" dirty="0"/>
                    </a:p>
                  </a:txBody>
                  <a:tcPr/>
                </a:tc>
              </a:tr>
              <a:tr h="169540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횟수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 smtClean="0"/>
                        <a:t>1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 smtClean="0"/>
                        <a:t>2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 smtClean="0"/>
                        <a:t>1</a:t>
                      </a:r>
                      <a:endParaRPr lang="en-US" sz="800" dirty="0"/>
                    </a:p>
                  </a:txBody>
                  <a:tcPr/>
                </a:tc>
              </a:tr>
              <a:tr h="169540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지금도 사용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아니요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아니요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아니요</a:t>
                      </a:r>
                      <a:endParaRPr lang="en-US" sz="800" dirty="0"/>
                    </a:p>
                  </a:txBody>
                  <a:tcPr/>
                </a:tc>
              </a:tr>
              <a:tr h="169540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이유는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기본 할인율이 너무 높다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고정 고객이 아니다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 smtClean="0"/>
                        <a:t>-</a:t>
                      </a:r>
                      <a:endParaRPr lang="en-US" sz="800" dirty="0"/>
                    </a:p>
                  </a:txBody>
                  <a:tcPr/>
                </a:tc>
              </a:tr>
              <a:tr h="169540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할인율이 자유라면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긍정적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긍정적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긍정적</a:t>
                      </a:r>
                      <a:endParaRPr lang="en-US" sz="800" dirty="0"/>
                    </a:p>
                  </a:txBody>
                  <a:tcPr/>
                </a:tc>
              </a:tr>
              <a:tr h="248659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스팟으로 직접 등록</a:t>
                      </a:r>
                      <a:r>
                        <a:rPr lang="en-US" altLang="ko-KR" sz="900" dirty="0" smtClean="0"/>
                        <a:t>/</a:t>
                      </a:r>
                      <a:r>
                        <a:rPr lang="ko-KR" altLang="en-US" sz="900" dirty="0" smtClean="0"/>
                        <a:t>삭제 가능하다면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긍정적</a:t>
                      </a:r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긍정적</a:t>
                      </a:r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긍정적</a:t>
                      </a:r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신사동 매장만 올릴 수 있는 커머스가 있다면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긍정적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긍정적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긍정적</a:t>
                      </a:r>
                      <a:endParaRPr lang="en-US" altLang="ko-KR" sz="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800" dirty="0" smtClean="0"/>
                        <a:t>(</a:t>
                      </a:r>
                      <a:r>
                        <a:rPr lang="ko-KR" altLang="en-US" sz="800" dirty="0" smtClean="0"/>
                        <a:t>다른 매장 매니져와 경쟁우위</a:t>
                      </a:r>
                      <a:r>
                        <a:rPr lang="en-US" altLang="ko-KR" sz="800" dirty="0" smtClean="0"/>
                        <a:t>)</a:t>
                      </a:r>
                      <a:endParaRPr lang="en-US" sz="800" dirty="0" smtClean="0"/>
                    </a:p>
                  </a:txBody>
                  <a:tcPr/>
                </a:tc>
              </a:tr>
              <a:tr h="264675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다른 매장과 연계를 시켜준다면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좋을거 같다</a:t>
                      </a:r>
                      <a:r>
                        <a:rPr lang="en-US" altLang="ko-KR" sz="800" dirty="0" smtClean="0"/>
                        <a:t>.</a:t>
                      </a:r>
                      <a:r>
                        <a:rPr lang="ko-KR" altLang="en-US" sz="800" dirty="0" smtClean="0"/>
                        <a:t> 광화문과는 달리 이 동네는 너무 소통이 없어 삭막하다</a:t>
                      </a:r>
                      <a:r>
                        <a:rPr lang="en-US" altLang="ko-KR" sz="800" dirty="0" smtClean="0"/>
                        <a:t>.</a:t>
                      </a:r>
                      <a:r>
                        <a:rPr lang="ko-KR" altLang="en-US" sz="800" dirty="0" smtClean="0"/>
                        <a:t> 정보 교류도 어렵다</a:t>
                      </a:r>
                      <a:r>
                        <a:rPr lang="en-US" altLang="ko-KR" sz="800" dirty="0" smtClean="0"/>
                        <a:t>.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긍정적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긍정적</a:t>
                      </a:r>
                      <a:endParaRPr lang="en-US" sz="800" dirty="0" smtClean="0"/>
                    </a:p>
                  </a:txBody>
                  <a:tcPr/>
                </a:tc>
              </a:tr>
              <a:tr h="429501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우려되는 점은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앱은 설치하고 지우는 번거로움이있어서 잘 안하게되더라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 메모리 걱정도 있고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모바일 웹은 바로바로 들어가서 확인할 수 있어 좋은 거 같다</a:t>
                      </a:r>
                      <a:r>
                        <a:rPr lang="en-US" altLang="ko-KR" sz="800" dirty="0" smtClean="0"/>
                        <a:t>.</a:t>
                      </a:r>
                      <a:r>
                        <a:rPr lang="ko-KR" altLang="en-US" sz="800" dirty="0" smtClean="0"/>
                        <a:t> 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기존에 도도를 쓰고 있는데 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아는사람들만 쓴다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어플을 사용하기 이전에 블로그처럼 검색 결과로 잘 나와야할 것같다</a:t>
                      </a:r>
                      <a:endParaRPr lang="en-US" sz="800" dirty="0" smtClean="0"/>
                    </a:p>
                  </a:txBody>
                  <a:tcPr/>
                </a:tc>
              </a:tr>
              <a:tr h="248659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부담이 덜한 할인율은</a:t>
                      </a:r>
                      <a:r>
                        <a:rPr lang="en-US" altLang="ko-KR" sz="9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기존은 최소 </a:t>
                      </a:r>
                      <a:r>
                        <a:rPr lang="en-US" altLang="ko-KR" sz="800" dirty="0" smtClean="0"/>
                        <a:t>30%,</a:t>
                      </a:r>
                      <a:r>
                        <a:rPr lang="ko-KR" altLang="en-US" sz="800" dirty="0" smtClean="0"/>
                        <a:t> 기본</a:t>
                      </a:r>
                      <a:r>
                        <a:rPr lang="en-US" altLang="ko-KR" sz="800" dirty="0" smtClean="0"/>
                        <a:t>50%</a:t>
                      </a:r>
                      <a:r>
                        <a:rPr lang="ko-KR" altLang="en-US" sz="800" dirty="0" smtClean="0"/>
                        <a:t>이상</a:t>
                      </a:r>
                      <a:r>
                        <a:rPr lang="en-US" altLang="ko-KR" sz="800" dirty="0" smtClean="0"/>
                        <a:t>)</a:t>
                      </a:r>
                    </a:p>
                    <a:p>
                      <a:r>
                        <a:rPr lang="ko-KR" altLang="en-US" sz="800" dirty="0" smtClean="0"/>
                        <a:t>최대 </a:t>
                      </a:r>
                      <a:r>
                        <a:rPr lang="en-US" altLang="ko-KR" sz="800" dirty="0" smtClean="0"/>
                        <a:t>20%,</a:t>
                      </a:r>
                      <a:r>
                        <a:rPr lang="ko-KR" altLang="en-US" sz="800" dirty="0" smtClean="0"/>
                        <a:t> 기본 </a:t>
                      </a:r>
                      <a:r>
                        <a:rPr lang="en-US" altLang="ko-KR" sz="800" dirty="0" smtClean="0"/>
                        <a:t>10%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할인이 아닌 자유이용권이나 쿠폰으로 하면 별 부담은 없다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 smtClean="0"/>
                        <a:t>-</a:t>
                      </a:r>
                      <a:endParaRPr lang="en-US" sz="8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혹시 할인율</a:t>
                      </a:r>
                      <a:r>
                        <a:rPr lang="en-US" altLang="ko-KR" sz="900" dirty="0" smtClean="0"/>
                        <a:t>,</a:t>
                      </a:r>
                      <a:r>
                        <a:rPr lang="ko-KR" altLang="en-US" sz="900" dirty="0" smtClean="0"/>
                        <a:t> 수수료를 낮추는 대신</a:t>
                      </a:r>
                      <a:r>
                        <a:rPr lang="en-US" altLang="ko-KR" sz="900" dirty="0" smtClean="0"/>
                        <a:t>,</a:t>
                      </a:r>
                      <a:r>
                        <a:rPr lang="ko-KR" altLang="en-US" sz="900" dirty="0" smtClean="0"/>
                        <a:t> 사진을 찍거나하는 경우 부담은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이미 페이스북을 쓰고 있어서 부담 없다</a:t>
                      </a:r>
                      <a:r>
                        <a:rPr lang="en-US" altLang="ko-KR" sz="800" dirty="0" smtClean="0"/>
                        <a:t>.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이미 페이스북을 쓰고 있어서 부담 없다</a:t>
                      </a:r>
                      <a:r>
                        <a:rPr lang="en-US" altLang="ko-KR" sz="800" dirty="0" smtClean="0"/>
                        <a:t>.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글쎄요</a:t>
                      </a:r>
                      <a:r>
                        <a:rPr lang="en-US" altLang="ko-KR" sz="800" dirty="0" smtClean="0"/>
                        <a:t>..</a:t>
                      </a:r>
                      <a:r>
                        <a:rPr lang="ko-KR" altLang="en-US" sz="800" dirty="0" smtClean="0"/>
                        <a:t> 요즘 그런걸 어려워하는 경우도 있을까요</a:t>
                      </a:r>
                      <a:r>
                        <a:rPr lang="en-US" altLang="ko-KR" sz="800" dirty="0" smtClean="0"/>
                        <a:t>?</a:t>
                      </a:r>
                      <a:r>
                        <a:rPr lang="ko-KR" altLang="en-US" sz="800" dirty="0" smtClean="0"/>
                        <a:t> 뭐 직원들이야 귀찮아 할 수 있겠지만</a:t>
                      </a:r>
                      <a:r>
                        <a:rPr lang="en-US" altLang="ko-KR" sz="800" dirty="0" smtClean="0"/>
                        <a:t>..</a:t>
                      </a:r>
                      <a:endParaRPr lang="en-US" sz="800" dirty="0"/>
                    </a:p>
                  </a:txBody>
                  <a:tcPr/>
                </a:tc>
              </a:tr>
              <a:tr h="169540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기존에 매장 홍보</a:t>
                      </a:r>
                      <a:r>
                        <a:rPr lang="en-US" altLang="ko-KR" sz="900" dirty="0" smtClean="0"/>
                        <a:t>/</a:t>
                      </a:r>
                      <a:r>
                        <a:rPr lang="ko-KR" altLang="en-US" sz="900" dirty="0" smtClean="0"/>
                        <a:t>단골관리법은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페이스북 페이지를 쓰고 있다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도도 어플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 페이스북 페이지를 쓰고 있다</a:t>
                      </a:r>
                      <a:r>
                        <a:rPr lang="en-US" altLang="ko-KR" sz="800" dirty="0" smtClean="0"/>
                        <a:t>.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본사에서 관라한다</a:t>
                      </a:r>
                      <a:r>
                        <a:rPr lang="en-US" altLang="ko-KR" sz="800" dirty="0" smtClean="0"/>
                        <a:t>.</a:t>
                      </a:r>
                      <a:endParaRPr lang="en-US" sz="800" dirty="0"/>
                    </a:p>
                  </a:txBody>
                  <a:tcPr/>
                </a:tc>
              </a:tr>
              <a:tr h="339080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주변 매장과 소통은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없다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 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부동산을 통해서 경기나 흐름만 간접적으로 접하고 있다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없다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없다</a:t>
                      </a:r>
                      <a:endParaRPr lang="en-US" sz="800" dirty="0"/>
                    </a:p>
                  </a:txBody>
                  <a:tcPr/>
                </a:tc>
              </a:tr>
              <a:tr h="169540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주요 연령대는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대학생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 직장인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직장인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 외국인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대학생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 직장인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 외국인</a:t>
                      </a:r>
                      <a:endParaRPr lang="en-US" sz="800" dirty="0"/>
                    </a:p>
                  </a:txBody>
                  <a:tcPr/>
                </a:tc>
              </a:tr>
              <a:tr h="248659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외국인 비율은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주변에 영어 학원이 있어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영어권 손님이 많다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일본인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 중국인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여러가지가 비슷하게 혼합</a:t>
                      </a:r>
                      <a:endParaRPr lang="en-US" sz="800" dirty="0"/>
                    </a:p>
                  </a:txBody>
                  <a:tcPr/>
                </a:tc>
              </a:tr>
              <a:tr h="339080"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혹시 기타 있었으면 하는 점은</a:t>
                      </a:r>
                      <a:r>
                        <a:rPr lang="en-US" altLang="ko-KR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다른 무엇보다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 네이버나 다음에서 검색할때 신사동 하면 이 앱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 이라는 인식이 선행되야할 것 같다</a:t>
                      </a:r>
                      <a:r>
                        <a:rPr lang="en-US" altLang="ko-KR" sz="800" dirty="0" smtClean="0"/>
                        <a:t>.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매장 소개를 할 수 있는 코너가 있었으면 좋겠다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다른 매장과 연동하는 부분이 맘에 든다</a:t>
                      </a:r>
                      <a:r>
                        <a:rPr lang="en-US" altLang="ko-KR" sz="800" dirty="0" smtClean="0"/>
                        <a:t>.</a:t>
                      </a:r>
                      <a:r>
                        <a:rPr lang="ko-KR" altLang="en-US" sz="800" dirty="0" smtClean="0"/>
                        <a:t> 다른 매장에 있을때 옆 레스토랑과 가끔 행사를 한적이 있었는데 반응이 좋았다</a:t>
                      </a:r>
                      <a:r>
                        <a:rPr lang="en-US" altLang="ko-KR" sz="800" dirty="0" smtClean="0"/>
                        <a:t>.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8133" y="376112"/>
            <a:ext cx="3010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4F81BD"/>
                </a:solidFill>
              </a:rPr>
              <a:t>고객 타당성 분석</a:t>
            </a:r>
            <a:r>
              <a:rPr lang="ko-KR" altLang="ko-KR" sz="2400" b="1" dirty="0">
                <a:solidFill>
                  <a:srgbClr val="4F81BD"/>
                </a:solidFill>
              </a:rPr>
              <a:t> </a:t>
            </a:r>
            <a:r>
              <a:rPr lang="en-US" altLang="ko-KR" sz="2400" b="1" dirty="0" smtClean="0">
                <a:solidFill>
                  <a:srgbClr val="4F81BD"/>
                </a:solidFill>
              </a:rPr>
              <a:t>step1</a:t>
            </a:r>
          </a:p>
        </p:txBody>
      </p:sp>
    </p:spTree>
    <p:extLst>
      <p:ext uri="{BB962C8B-B14F-4D97-AF65-F5344CB8AC3E}">
        <p14:creationId xmlns:p14="http://schemas.microsoft.com/office/powerpoint/2010/main" val="326319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2330" y="2652236"/>
            <a:ext cx="2074189" cy="3217512"/>
          </a:xfrm>
          <a:prstGeom prst="rect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17403" y="796188"/>
            <a:ext cx="665042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srgbClr val="4F81BD"/>
                </a:solidFill>
              </a:rPr>
              <a:t>1)</a:t>
            </a:r>
            <a:r>
              <a:rPr lang="ko-KR" altLang="en-US" sz="1000" dirty="0" smtClean="0">
                <a:solidFill>
                  <a:srgbClr val="4F81BD"/>
                </a:solidFill>
              </a:rPr>
              <a:t> 간이예비타당성 조사를 구체화하기위해 항복별 유형별 구체적인 설문 내용 작성 </a:t>
            </a:r>
            <a:endParaRPr lang="en-US" altLang="ko-KR" sz="1000" dirty="0" smtClean="0">
              <a:solidFill>
                <a:srgbClr val="4F81BD"/>
              </a:solidFill>
            </a:endParaRPr>
          </a:p>
          <a:p>
            <a:pPr>
              <a:lnSpc>
                <a:spcPct val="130000"/>
              </a:lnSpc>
            </a:pPr>
            <a:r>
              <a:rPr lang="ko-KR" altLang="ko-KR" sz="1000" dirty="0" smtClean="0">
                <a:solidFill>
                  <a:srgbClr val="4F81BD"/>
                </a:solidFill>
              </a:rPr>
              <a:t>2</a:t>
            </a:r>
            <a:r>
              <a:rPr lang="en-US" altLang="ko-KR" sz="1000" dirty="0" smtClean="0">
                <a:solidFill>
                  <a:srgbClr val="4F81BD"/>
                </a:solidFill>
              </a:rPr>
              <a:t>)</a:t>
            </a:r>
            <a:r>
              <a:rPr lang="ko-KR" altLang="en-US" sz="1000" dirty="0" smtClean="0">
                <a:solidFill>
                  <a:srgbClr val="4F81BD"/>
                </a:solidFill>
              </a:rPr>
              <a:t> 온라인 서베이</a:t>
            </a:r>
            <a:r>
              <a:rPr lang="en-US" altLang="ko-KR" sz="1000" dirty="0">
                <a:solidFill>
                  <a:srgbClr val="4F81BD"/>
                </a:solidFill>
              </a:rPr>
              <a:t>(</a:t>
            </a:r>
            <a:r>
              <a:rPr lang="ko-KR" altLang="en-US" sz="1000" dirty="0">
                <a:solidFill>
                  <a:srgbClr val="4F81BD"/>
                </a:solidFill>
              </a:rPr>
              <a:t>유형별 </a:t>
            </a:r>
            <a:r>
              <a:rPr lang="en-US" altLang="ko-KR" sz="1000" dirty="0">
                <a:solidFill>
                  <a:srgbClr val="4F81BD"/>
                </a:solidFill>
              </a:rPr>
              <a:t>16</a:t>
            </a:r>
            <a:r>
              <a:rPr lang="ko-KR" altLang="en-US" sz="1000" dirty="0">
                <a:solidFill>
                  <a:srgbClr val="4F81BD"/>
                </a:solidFill>
              </a:rPr>
              <a:t>명 내외로 함</a:t>
            </a:r>
            <a:r>
              <a:rPr lang="en-US" altLang="ko-KR" sz="1000" dirty="0" smtClean="0">
                <a:solidFill>
                  <a:srgbClr val="4F81BD"/>
                </a:solidFill>
              </a:rPr>
              <a:t>)</a:t>
            </a:r>
            <a:r>
              <a:rPr lang="ko-KR" altLang="en-US" sz="1000" dirty="0" smtClean="0">
                <a:solidFill>
                  <a:srgbClr val="4F81BD"/>
                </a:solidFill>
              </a:rPr>
              <a:t>와 오프라인 </a:t>
            </a:r>
            <a:r>
              <a:rPr lang="en-US" altLang="ko-KR" sz="1000" dirty="0" smtClean="0">
                <a:solidFill>
                  <a:srgbClr val="4F81BD"/>
                </a:solidFill>
              </a:rPr>
              <a:t>FGI</a:t>
            </a:r>
            <a:r>
              <a:rPr lang="ko-KR" altLang="en-US" sz="1000" dirty="0" smtClean="0">
                <a:solidFill>
                  <a:srgbClr val="4F81BD"/>
                </a:solidFill>
              </a:rPr>
              <a:t>를 통해 고객</a:t>
            </a:r>
            <a:r>
              <a:rPr lang="en-US" altLang="ko-KR" sz="1000" dirty="0" smtClean="0">
                <a:solidFill>
                  <a:srgbClr val="4F81BD"/>
                </a:solidFill>
              </a:rPr>
              <a:t>/</a:t>
            </a:r>
            <a:r>
              <a:rPr lang="ko-KR" altLang="en-US" sz="1000" dirty="0" smtClean="0">
                <a:solidFill>
                  <a:srgbClr val="4F81BD"/>
                </a:solidFill>
              </a:rPr>
              <a:t>매장별 페르소나를 선정</a:t>
            </a:r>
            <a:r>
              <a:rPr lang="en-US" altLang="ko-KR" sz="1000" dirty="0" smtClean="0">
                <a:solidFill>
                  <a:srgbClr val="4F81BD"/>
                </a:solidFill>
              </a:rPr>
              <a:t>/</a:t>
            </a:r>
            <a:r>
              <a:rPr lang="ko-KR" altLang="en-US" sz="1000" dirty="0" smtClean="0">
                <a:solidFill>
                  <a:srgbClr val="4F81BD"/>
                </a:solidFill>
              </a:rPr>
              <a:t>구체화 한다</a:t>
            </a:r>
            <a:r>
              <a:rPr lang="en-US" altLang="ko-KR" sz="1000" dirty="0" smtClean="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08133" y="376112"/>
            <a:ext cx="3010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4F81BD"/>
                </a:solidFill>
              </a:rPr>
              <a:t>고객 타당성 분석</a:t>
            </a:r>
            <a:r>
              <a:rPr lang="ko-KR" altLang="ko-KR" sz="2400" b="1" dirty="0">
                <a:solidFill>
                  <a:srgbClr val="4F81BD"/>
                </a:solidFill>
              </a:rPr>
              <a:t> </a:t>
            </a:r>
            <a:r>
              <a:rPr lang="en-US" altLang="ko-KR" sz="2400" b="1" dirty="0" smtClean="0">
                <a:solidFill>
                  <a:srgbClr val="4F81BD"/>
                </a:solidFill>
              </a:rPr>
              <a:t>step2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9104" y="1691467"/>
            <a:ext cx="1686819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사용자 니즈 및 시장 분석</a:t>
            </a:r>
            <a:endParaRPr lang="en-US" altLang="ko-KR" sz="1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99761" y="3148892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대학생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699762" y="401870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직장인</a:t>
            </a:r>
            <a:endParaRPr lang="en-US" altLang="ko-KR" sz="900" dirty="0"/>
          </a:p>
          <a:p>
            <a:pPr algn="ctr"/>
            <a:r>
              <a:rPr lang="ko-KR" altLang="ko-KR" sz="900" dirty="0" smtClean="0"/>
              <a:t>(</a:t>
            </a:r>
            <a:r>
              <a:rPr lang="ko-KR" altLang="en-US" sz="900" dirty="0" smtClean="0"/>
              <a:t>미혼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699761" y="447296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직장인</a:t>
            </a:r>
            <a:endParaRPr lang="en-US" altLang="ko-KR" sz="900" dirty="0" smtClean="0"/>
          </a:p>
          <a:p>
            <a:pPr algn="ctr"/>
            <a:r>
              <a:rPr lang="ko-KR" altLang="ko-KR" sz="900" dirty="0" smtClean="0"/>
              <a:t>(</a:t>
            </a:r>
            <a:r>
              <a:rPr lang="ko-KR" altLang="en-US" sz="900" dirty="0" smtClean="0"/>
              <a:t>기혼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737781" y="2735675"/>
            <a:ext cx="41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중</a:t>
            </a:r>
            <a:r>
              <a:rPr lang="ko-KR" altLang="ko-KR" sz="900" dirty="0"/>
              <a:t>/</a:t>
            </a:r>
            <a:r>
              <a:rPr lang="ko-KR" altLang="en-US" sz="900" dirty="0" smtClean="0"/>
              <a:t>고</a:t>
            </a:r>
            <a:endParaRPr lang="en-US" altLang="ko-KR" sz="900" dirty="0" smtClean="0"/>
          </a:p>
          <a:p>
            <a:pPr algn="ctr"/>
            <a:r>
              <a:rPr lang="ko-KR" altLang="en-US" sz="900" dirty="0" smtClean="0"/>
              <a:t>학생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699761" y="493649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자영업</a:t>
            </a:r>
            <a:endParaRPr lang="en-US" altLang="ko-KR" sz="900" dirty="0" smtClean="0"/>
          </a:p>
          <a:p>
            <a:pPr algn="ctr"/>
            <a:r>
              <a:rPr lang="ko-KR" altLang="ko-KR" sz="900" dirty="0" smtClean="0"/>
              <a:t>(</a:t>
            </a:r>
            <a:r>
              <a:rPr lang="ko-KR" altLang="en-US" sz="900" dirty="0" smtClean="0"/>
              <a:t>미혼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699761" y="550041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자영업</a:t>
            </a:r>
            <a:endParaRPr lang="en-US" altLang="ko-KR" sz="900" dirty="0" smtClean="0"/>
          </a:p>
          <a:p>
            <a:pPr algn="ctr"/>
            <a:r>
              <a:rPr lang="ko-KR" altLang="ko-KR" sz="900" dirty="0" smtClean="0"/>
              <a:t>(</a:t>
            </a:r>
            <a:r>
              <a:rPr lang="ko-KR" altLang="en-US" sz="900" dirty="0" smtClean="0"/>
              <a:t>기혼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0870" y="215843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국내</a:t>
            </a:r>
            <a:endParaRPr lang="en-US" altLang="ko-KR" sz="900" dirty="0" smtClean="0"/>
          </a:p>
          <a:p>
            <a:pPr algn="ctr"/>
            <a:r>
              <a:rPr lang="en-US" altLang="ko-KR" sz="900" dirty="0" smtClean="0"/>
              <a:t>(</a:t>
            </a:r>
            <a:r>
              <a:rPr lang="ko-KR" altLang="en-US" sz="900" dirty="0" smtClean="0"/>
              <a:t>남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2097089" y="215843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국내</a:t>
            </a:r>
            <a:endParaRPr lang="en-US" altLang="ko-KR" sz="900" dirty="0" smtClean="0"/>
          </a:p>
          <a:p>
            <a:pPr algn="ctr"/>
            <a:r>
              <a:rPr lang="en-US" altLang="ko-KR" sz="900" dirty="0" smtClean="0"/>
              <a:t>(</a:t>
            </a:r>
            <a:r>
              <a:rPr lang="ko-KR" altLang="en-US" sz="900" dirty="0" smtClean="0"/>
              <a:t>여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6166" y="215843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외국</a:t>
            </a:r>
            <a:endParaRPr lang="en-US" altLang="ko-KR" sz="900" dirty="0" smtClean="0"/>
          </a:p>
          <a:p>
            <a:pPr algn="ctr"/>
            <a:r>
              <a:rPr lang="en-US" altLang="ko-KR" sz="900" dirty="0" smtClean="0"/>
              <a:t>(</a:t>
            </a:r>
            <a:r>
              <a:rPr lang="ko-KR" altLang="en-US" sz="900" dirty="0" smtClean="0"/>
              <a:t>남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3212385" y="215843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외국</a:t>
            </a:r>
            <a:endParaRPr lang="en-US" altLang="ko-KR" sz="900" dirty="0" smtClean="0"/>
          </a:p>
          <a:p>
            <a:pPr algn="ctr"/>
            <a:r>
              <a:rPr lang="en-US" altLang="ko-KR" sz="900" dirty="0" smtClean="0"/>
              <a:t>(</a:t>
            </a:r>
            <a:r>
              <a:rPr lang="ko-KR" altLang="en-US" sz="900" dirty="0" smtClean="0"/>
              <a:t>여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699762" y="354414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취업 </a:t>
            </a:r>
            <a:endParaRPr lang="en-US" altLang="ko-KR" sz="900" dirty="0" smtClean="0"/>
          </a:p>
          <a:p>
            <a:pPr algn="ctr"/>
            <a:r>
              <a:rPr lang="ko-KR" altLang="en-US" sz="900" dirty="0" smtClean="0"/>
              <a:t>준비생</a:t>
            </a:r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2185504" y="3463466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선택의 동기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082912" y="307996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선택의 참조자료</a:t>
            </a:r>
            <a:endParaRPr lang="en-US" altLang="ko-KR" sz="900" dirty="0" smtClean="0"/>
          </a:p>
          <a:p>
            <a:pPr algn="ctr"/>
            <a:r>
              <a:rPr lang="ko-KR" altLang="ko-KR" sz="900" dirty="0" smtClean="0"/>
              <a:t>(</a:t>
            </a:r>
            <a:r>
              <a:rPr lang="ko-KR" altLang="en-US" sz="900" dirty="0" smtClean="0"/>
              <a:t>온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오프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1683437" y="2777852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미팅 장소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2788436" y="2777852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여정 장소</a:t>
            </a:r>
            <a:endParaRPr lang="en-US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8097" y="3704866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누구와</a:t>
            </a:r>
            <a:endParaRPr lang="en-US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2048104" y="3957894"/>
            <a:ext cx="9980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얼마나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시간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기간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2170227" y="4224274"/>
            <a:ext cx="7538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얼마나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비용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2098022" y="4484827"/>
            <a:ext cx="8982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얼마나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빈도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월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82" y="4764895"/>
            <a:ext cx="15039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무엇을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시선</a:t>
            </a:r>
            <a:r>
              <a:rPr lang="en-US" altLang="ko-KR" sz="900" dirty="0" smtClean="0"/>
              <a:t>,</a:t>
            </a:r>
            <a:r>
              <a:rPr lang="ko-KR" altLang="en-US" sz="900" dirty="0" smtClean="0"/>
              <a:t> 기억에 남는 것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1566971" y="5023814"/>
            <a:ext cx="1960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무엇을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지출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행동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참여</a:t>
            </a:r>
            <a:r>
              <a:rPr lang="en-US" altLang="ko-KR" sz="900" dirty="0" smtClean="0"/>
              <a:t>,</a:t>
            </a:r>
            <a:r>
              <a:rPr lang="ko-KR" altLang="en-US" sz="900" dirty="0" smtClean="0"/>
              <a:t> 기억에 남는것 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1688" y="5305829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좋은 점</a:t>
            </a:r>
            <a:endParaRPr lang="en-US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2230392" y="5564748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/>
              <a:t>불편한 점</a:t>
            </a:r>
            <a:endParaRPr lang="en-US" sz="900" dirty="0"/>
          </a:p>
        </p:txBody>
      </p:sp>
      <p:sp>
        <p:nvSpPr>
          <p:cNvPr id="36" name="Rectangle 35"/>
          <p:cNvSpPr/>
          <p:nvPr/>
        </p:nvSpPr>
        <p:spPr>
          <a:xfrm>
            <a:off x="5592201" y="2158430"/>
            <a:ext cx="3355761" cy="1860275"/>
          </a:xfrm>
          <a:prstGeom prst="rect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592201" y="1691467"/>
            <a:ext cx="90281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서베이 창구</a:t>
            </a:r>
            <a:endParaRPr lang="en-US" altLang="ko-KR" sz="12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5672312" y="2296930"/>
            <a:ext cx="1437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최소 설문 인원</a:t>
            </a:r>
            <a:r>
              <a:rPr lang="ko-KR" altLang="ko-KR" sz="900" dirty="0"/>
              <a:t> </a:t>
            </a:r>
            <a:r>
              <a:rPr lang="en-US" altLang="ko-KR" sz="900" dirty="0" smtClean="0"/>
              <a:t>:</a:t>
            </a:r>
            <a:r>
              <a:rPr lang="ko-KR" altLang="en-US" sz="900" dirty="0" smtClean="0"/>
              <a:t> 남</a:t>
            </a:r>
            <a:r>
              <a:rPr lang="en-US" altLang="ko-KR" sz="900" dirty="0" smtClean="0"/>
              <a:t>16,</a:t>
            </a:r>
            <a:r>
              <a:rPr lang="ko-KR" altLang="en-US" sz="900" dirty="0" smtClean="0"/>
              <a:t> 여</a:t>
            </a:r>
            <a:r>
              <a:rPr lang="en-US" altLang="ko-KR" sz="900" dirty="0" smtClean="0"/>
              <a:t>16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5672312" y="2641222"/>
            <a:ext cx="14157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카테고리별 </a:t>
            </a:r>
            <a:r>
              <a:rPr lang="en-US" altLang="ko-KR" sz="900" dirty="0" smtClean="0"/>
              <a:t>FGI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고객</a:t>
            </a:r>
            <a:r>
              <a:rPr lang="en-US" altLang="ko-KR" sz="900" dirty="0" smtClean="0"/>
              <a:t>,</a:t>
            </a:r>
            <a:r>
              <a:rPr lang="ko-KR" altLang="en-US" sz="900" dirty="0" smtClean="0"/>
              <a:t> 매장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5672312" y="3199848"/>
            <a:ext cx="838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1.</a:t>
            </a:r>
            <a:r>
              <a:rPr lang="ko-KR" altLang="en-US" sz="1100" dirty="0" smtClean="0"/>
              <a:t> 페이스북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5672312" y="3544140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2.</a:t>
            </a:r>
            <a:r>
              <a:rPr lang="ko-KR" altLang="en-US" sz="1100" dirty="0" smtClean="0"/>
              <a:t> 현장 방문</a:t>
            </a:r>
            <a:endParaRPr lang="en-US" sz="1100" dirty="0"/>
          </a:p>
        </p:txBody>
      </p:sp>
      <p:sp>
        <p:nvSpPr>
          <p:cNvPr id="43" name="Rectangle 42"/>
          <p:cNvSpPr/>
          <p:nvPr/>
        </p:nvSpPr>
        <p:spPr>
          <a:xfrm>
            <a:off x="5592201" y="4764895"/>
            <a:ext cx="3355761" cy="1101739"/>
          </a:xfrm>
          <a:prstGeom prst="rect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592201" y="4334466"/>
            <a:ext cx="103105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페르소나 도출</a:t>
            </a:r>
            <a:endParaRPr lang="en-US" altLang="ko-KR" sz="1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5672312" y="5047777"/>
            <a:ext cx="14606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1.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B2B : </a:t>
            </a:r>
            <a:r>
              <a:rPr lang="ko-KR" altLang="en-US" sz="1100" dirty="0" smtClean="0"/>
              <a:t>매장 점주</a:t>
            </a:r>
            <a:r>
              <a:rPr lang="ko-KR" altLang="ko-KR" sz="1100" dirty="0" smtClean="0"/>
              <a:t>,</a:t>
            </a:r>
            <a:r>
              <a:rPr lang="ko-KR" altLang="en-US" sz="1100" dirty="0" smtClean="0"/>
              <a:t>직원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5672312" y="5392069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2.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B2C : </a:t>
            </a:r>
            <a:r>
              <a:rPr lang="ko-KR" altLang="en-US" sz="1100" dirty="0" smtClean="0"/>
              <a:t>국내</a:t>
            </a:r>
            <a:r>
              <a:rPr lang="en-US" altLang="ko-KR" sz="1100" dirty="0" smtClean="0"/>
              <a:t>,</a:t>
            </a:r>
            <a:r>
              <a:rPr lang="ko-KR" altLang="en-US" sz="1100" dirty="0" smtClean="0"/>
              <a:t> 국외 고객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8867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133" y="376112"/>
            <a:ext cx="1335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4F81BD"/>
                </a:solidFill>
              </a:rPr>
              <a:t>샘플 화면</a:t>
            </a:r>
            <a:endParaRPr lang="en-US" altLang="ko-KR" sz="2400" b="1" dirty="0" smtClean="0">
              <a:solidFill>
                <a:srgbClr val="4F81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104" y="1691467"/>
            <a:ext cx="147989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메인화면 매장간</a:t>
            </a:r>
            <a:r>
              <a:rPr lang="ko-KR" altLang="ko-KR" sz="1200" dirty="0"/>
              <a:t> </a:t>
            </a:r>
            <a:r>
              <a:rPr lang="ko-KR" altLang="en-US" sz="1200" dirty="0" smtClean="0"/>
              <a:t>이동</a:t>
            </a:r>
            <a:endParaRPr lang="en-US" altLang="ko-KR" sz="1200" dirty="0" smtClean="0"/>
          </a:p>
        </p:txBody>
      </p:sp>
      <p:pic>
        <p:nvPicPr>
          <p:cNvPr id="7" name="Picture 6" descr="스크린샷 2013-07-05 오전 10.49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5" y="2178501"/>
            <a:ext cx="2183110" cy="4256147"/>
          </a:xfrm>
          <a:prstGeom prst="rect">
            <a:avLst/>
          </a:prstGeom>
        </p:spPr>
      </p:pic>
      <p:pic>
        <p:nvPicPr>
          <p:cNvPr id="8" name="Picture 7" descr="스크린샷 2013-07-05 오전 10.49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50" y="2178501"/>
            <a:ext cx="2183110" cy="4256147"/>
          </a:xfrm>
          <a:prstGeom prst="rect">
            <a:avLst/>
          </a:prstGeom>
        </p:spPr>
      </p:pic>
      <p:pic>
        <p:nvPicPr>
          <p:cNvPr id="9" name="Picture 8" descr="스크린샷 2013-07-05 오전 10.50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15" y="2196847"/>
            <a:ext cx="2173936" cy="423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133" y="376112"/>
            <a:ext cx="1335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4F81BD"/>
                </a:solidFill>
              </a:rPr>
              <a:t>샘플 화면</a:t>
            </a:r>
            <a:endParaRPr lang="en-US" altLang="ko-KR" sz="2400" b="1" dirty="0" smtClean="0">
              <a:solidFill>
                <a:srgbClr val="4F81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104" y="1691467"/>
            <a:ext cx="169790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매장 상세 및 로컬 커머스</a:t>
            </a:r>
            <a:endParaRPr lang="en-US" altLang="ko-KR" sz="1200" dirty="0" smtClean="0"/>
          </a:p>
        </p:txBody>
      </p:sp>
      <p:pic>
        <p:nvPicPr>
          <p:cNvPr id="11" name="Picture 10" descr="스크린샷 2013-07-05 오전 10.5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4" y="2196130"/>
            <a:ext cx="2192653" cy="4238518"/>
          </a:xfrm>
          <a:prstGeom prst="rect">
            <a:avLst/>
          </a:prstGeom>
        </p:spPr>
      </p:pic>
      <p:pic>
        <p:nvPicPr>
          <p:cNvPr id="15" name="Picture 14" descr="스크린샷 2013-07-05 오전 10.53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76" y="2186956"/>
            <a:ext cx="2201827" cy="4247692"/>
          </a:xfrm>
          <a:prstGeom prst="rect">
            <a:avLst/>
          </a:prstGeom>
        </p:spPr>
      </p:pic>
      <p:pic>
        <p:nvPicPr>
          <p:cNvPr id="17" name="Picture 16" descr="스크린샷 2013-07-05 오전 10.54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07" y="2196130"/>
            <a:ext cx="2174544" cy="4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965</Words>
  <Application>Microsoft Macintosh PowerPoint</Application>
  <PresentationFormat>On-screen Show (4:3)</PresentationFormat>
  <Paragraphs>255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LandMarket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미니램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찬우 변</dc:creator>
  <cp:lastModifiedBy>찬우 변</cp:lastModifiedBy>
  <cp:revision>236</cp:revision>
  <cp:lastPrinted>2013-07-04T07:52:37Z</cp:lastPrinted>
  <dcterms:created xsi:type="dcterms:W3CDTF">2013-07-01T05:17:22Z</dcterms:created>
  <dcterms:modified xsi:type="dcterms:W3CDTF">2013-07-05T07:52:26Z</dcterms:modified>
</cp:coreProperties>
</file>