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87" r:id="rId3"/>
    <p:sldId id="336" r:id="rId4"/>
    <p:sldId id="290" r:id="rId5"/>
    <p:sldId id="334" r:id="rId6"/>
    <p:sldId id="314" r:id="rId7"/>
    <p:sldId id="310" r:id="rId8"/>
    <p:sldId id="312" r:id="rId9"/>
    <p:sldId id="313" r:id="rId10"/>
    <p:sldId id="337" r:id="rId11"/>
    <p:sldId id="330" r:id="rId12"/>
    <p:sldId id="326" r:id="rId13"/>
    <p:sldId id="327" r:id="rId14"/>
    <p:sldId id="328" r:id="rId15"/>
    <p:sldId id="319" r:id="rId16"/>
    <p:sldId id="318" r:id="rId17"/>
    <p:sldId id="323" r:id="rId18"/>
    <p:sldId id="329" r:id="rId19"/>
    <p:sldId id="331" r:id="rId20"/>
    <p:sldId id="316" r:id="rId21"/>
    <p:sldId id="341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FBD"/>
    <a:srgbClr val="B1B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9664" autoAdjust="0"/>
  </p:normalViewPr>
  <p:slideViewPr>
    <p:cSldViewPr snapToGrid="0" snapToObjects="1">
      <p:cViewPr varScale="1">
        <p:scale>
          <a:sx n="100" d="100"/>
          <a:sy n="100" d="100"/>
        </p:scale>
        <p:origin x="-112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7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0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직사각형 8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21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직사각형 8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56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9F41-D0E0-FE42-BA1E-3123512B729E}" type="datetimeFigureOut">
              <a:rPr lang="en-US" smtClean="0"/>
              <a:pPr/>
              <a:t>13. 7. 24.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41.png"/><Relationship Id="rId31" Type="http://schemas.openxmlformats.org/officeDocument/2006/relationships/image" Target="../media/image53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1.png"/><Relationship Id="rId6" Type="http://schemas.openxmlformats.org/officeDocument/2006/relationships/hyperlink" Target="http://www.milliondollarhomepage.com" TargetMode="External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53421"/>
            <a:ext cx="9144000" cy="1622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858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83568" y="1299908"/>
            <a:ext cx="7772400" cy="12148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3910874" y="4314895"/>
            <a:ext cx="1266365" cy="634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2013. 07.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변찬우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451" y="1383120"/>
            <a:ext cx="30059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Door</a:t>
            </a:r>
          </a:p>
          <a:p>
            <a:pPr algn="ctr"/>
            <a:r>
              <a:rPr lang="ko-KR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사업계획서</a:t>
            </a:r>
            <a:endParaRPr lang="en-US" altLang="ko-KR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7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33139" y="2936007"/>
            <a:ext cx="1813497" cy="12728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8308" y="2936007"/>
            <a:ext cx="1813497" cy="12728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F7964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Business</a:t>
            </a:r>
            <a:r>
              <a:rPr lang="ko-KR" alt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Model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732" y="4894237"/>
            <a:ext cx="79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1"/>
                </a:solidFill>
              </a:rPr>
              <a:t>62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억 달러 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651" y="4883838"/>
            <a:ext cx="96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/>
                </a:solidFill>
              </a:rPr>
              <a:t>+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 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20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억 달러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528" y="4637655"/>
            <a:ext cx="84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시장 규모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760" y="2989021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글로벌 서비스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662" y="3366909"/>
            <a:ext cx="135165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모바일 단말기 사용</a:t>
            </a:r>
            <a:endParaRPr lang="en-US" altLang="ko-KR" sz="1200" dirty="0" smtClean="0">
              <a:solidFill>
                <a:srgbClr val="404040"/>
              </a:solidFill>
            </a:endParaRPr>
          </a:p>
          <a:p>
            <a:r>
              <a:rPr lang="en-US" altLang="ko-KR" sz="1050" dirty="0" smtClean="0">
                <a:solidFill>
                  <a:srgbClr val="404040"/>
                </a:solidFill>
              </a:rPr>
              <a:t>(SDK</a:t>
            </a:r>
            <a:r>
              <a:rPr lang="ko-KR" altLang="en-US" sz="1050" dirty="0" smtClean="0">
                <a:solidFill>
                  <a:srgbClr val="404040"/>
                </a:solidFill>
              </a:rPr>
              <a:t> 제공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3662" y="3866699"/>
            <a:ext cx="759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모든 연령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54" name="Picture 53" descr="iconmonstr-navigation-11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77" y="3004527"/>
            <a:ext cx="254521" cy="254521"/>
          </a:xfrm>
          <a:prstGeom prst="rect">
            <a:avLst/>
          </a:prstGeom>
        </p:spPr>
      </p:pic>
      <p:pic>
        <p:nvPicPr>
          <p:cNvPr id="55" name="Picture 54" descr="iconmonstr-user-14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47" y="3824374"/>
            <a:ext cx="372643" cy="372643"/>
          </a:xfrm>
          <a:prstGeom prst="rect">
            <a:avLst/>
          </a:prstGeom>
        </p:spPr>
      </p:pic>
      <p:pic>
        <p:nvPicPr>
          <p:cNvPr id="56" name="Picture 55" descr="iconmonstr-smartphone-6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37" y="3425789"/>
            <a:ext cx="307969" cy="30796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009837" y="4516490"/>
            <a:ext cx="1697901" cy="6022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79646"/>
                </a:solidFill>
              </a:rPr>
              <a:t>기존에 다른 서비스를 </a:t>
            </a:r>
            <a:endParaRPr lang="en-US" altLang="ko-KR" sz="1400" b="1" dirty="0" smtClean="0">
              <a:solidFill>
                <a:srgbClr val="F7964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79646"/>
                </a:solidFill>
              </a:rPr>
              <a:t>사용하는 사용자들과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88646" y="647218"/>
            <a:ext cx="241625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포지셔닝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sv-SE" sz="1600" dirty="0" err="1" smtClean="0">
                <a:solidFill>
                  <a:schemeClr val="accent4">
                    <a:lumMod val="75000"/>
                  </a:schemeClr>
                </a:solidFill>
              </a:rPr>
              <a:t>arget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sv-SE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sz="1600" b="1" dirty="0" smtClean="0">
                <a:solidFill>
                  <a:schemeClr val="accent4">
                    <a:lumMod val="75000"/>
                  </a:schemeClr>
                </a:solidFill>
              </a:rPr>
              <a:t>Timing</a:t>
            </a:r>
            <a:r>
              <a:rPr lang="ko-KR" alt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37649" y="246916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404040"/>
                </a:solidFill>
              </a:rPr>
              <a:t>타겟</a:t>
            </a:r>
            <a:r>
              <a:rPr lang="en-US" altLang="ko-KR" dirty="0" smtClean="0">
                <a:solidFill>
                  <a:srgbClr val="404040"/>
                </a:solidFill>
              </a:rPr>
              <a:t> </a:t>
            </a:r>
            <a:r>
              <a:rPr lang="en-US" altLang="ko-KR" sz="1200" dirty="0" smtClean="0">
                <a:solidFill>
                  <a:srgbClr val="404040"/>
                </a:solidFill>
              </a:rPr>
              <a:t>T</a:t>
            </a:r>
            <a:r>
              <a:rPr lang="sv-SE" sz="1200" dirty="0" err="1" smtClean="0">
                <a:solidFill>
                  <a:srgbClr val="404040"/>
                </a:solidFill>
              </a:rPr>
              <a:t>arget</a:t>
            </a:r>
            <a:r>
              <a:rPr lang="ko-KR" altLang="en-US" dirty="0" smtClean="0">
                <a:solidFill>
                  <a:srgbClr val="404040"/>
                </a:solidFill>
              </a:rPr>
              <a:t> 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3346" y="246916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E46C0A"/>
                </a:solidFill>
              </a:rPr>
              <a:t>타이밍</a:t>
            </a:r>
            <a:r>
              <a:rPr lang="en-US" altLang="ko-KR" b="1" dirty="0" smtClean="0">
                <a:solidFill>
                  <a:srgbClr val="E46C0A"/>
                </a:solidFill>
              </a:rPr>
              <a:t> </a:t>
            </a:r>
            <a:r>
              <a:rPr lang="sv-SE" sz="1200" b="1" dirty="0" smtClean="0">
                <a:solidFill>
                  <a:srgbClr val="E46C0A"/>
                </a:solidFill>
              </a:rPr>
              <a:t>Timing</a:t>
            </a:r>
            <a:r>
              <a:rPr lang="ko-KR" altLang="en-US" sz="1200" b="1" dirty="0" smtClean="0">
                <a:solidFill>
                  <a:srgbClr val="E46C0A"/>
                </a:solidFill>
              </a:rPr>
              <a:t> </a:t>
            </a:r>
            <a:endParaRPr lang="en-US" sz="1200" b="1" dirty="0">
              <a:solidFill>
                <a:srgbClr val="E46C0A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94526" y="3550686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79733" y="3409453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손쉬운 초대하기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79733" y="3854177"/>
            <a:ext cx="1425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이식성</a:t>
            </a:r>
            <a:r>
              <a:rPr lang="en-US" altLang="ko-KR" sz="1000" dirty="0" smtClean="0">
                <a:solidFill>
                  <a:srgbClr val="404040"/>
                </a:solidFill>
              </a:rPr>
              <a:t>(SDK, OPEN API)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79733" y="2989284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빠른 사용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67" name="Picture 66" descr="iconmonstr-user-4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35" y="3394877"/>
            <a:ext cx="307969" cy="307969"/>
          </a:xfrm>
          <a:prstGeom prst="rect">
            <a:avLst/>
          </a:prstGeom>
        </p:spPr>
      </p:pic>
      <p:pic>
        <p:nvPicPr>
          <p:cNvPr id="68" name="Picture 67" descr="iconmonstr-logout-4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92" y="2979827"/>
            <a:ext cx="338766" cy="338766"/>
          </a:xfrm>
          <a:prstGeom prst="rect">
            <a:avLst/>
          </a:prstGeom>
        </p:spPr>
      </p:pic>
      <p:pic>
        <p:nvPicPr>
          <p:cNvPr id="69" name="Picture 68" descr="iconmonstr-copy-7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28" y="3852419"/>
            <a:ext cx="279972" cy="279972"/>
          </a:xfrm>
          <a:prstGeom prst="rect">
            <a:avLst/>
          </a:prstGeom>
        </p:spPr>
      </p:pic>
      <p:pic>
        <p:nvPicPr>
          <p:cNvPr id="73" name="Picture 72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015">
            <a:off x="83217" y="3249802"/>
            <a:ext cx="4120621" cy="1361275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flipV="1">
            <a:off x="142111" y="3350849"/>
            <a:ext cx="3739636" cy="1026852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918311" y="3361950"/>
            <a:ext cx="2637692" cy="1003565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141336" y="2350338"/>
            <a:ext cx="0" cy="1443547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141336" y="3820283"/>
            <a:ext cx="0" cy="725225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141336" y="4611076"/>
            <a:ext cx="0" cy="797748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8732074">
            <a:off x="3797035" y="31722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8732074">
            <a:off x="667223" y="317295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190181" y="2200601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497570" y="18996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79646"/>
                </a:solidFill>
              </a:rPr>
              <a:t>타이밍</a:t>
            </a:r>
            <a:r>
              <a:rPr lang="en-US" altLang="ko-KR" b="1" dirty="0" smtClean="0">
                <a:solidFill>
                  <a:srgbClr val="F79646"/>
                </a:solidFill>
              </a:rPr>
              <a:t> </a:t>
            </a:r>
            <a:r>
              <a:rPr lang="sv-SE" sz="1200" b="1" dirty="0" smtClean="0">
                <a:solidFill>
                  <a:srgbClr val="F79646"/>
                </a:solidFill>
              </a:rPr>
              <a:t>Timing</a:t>
            </a:r>
            <a:r>
              <a:rPr lang="ko-KR" altLang="en-US" sz="1200" b="1" dirty="0" smtClean="0">
                <a:solidFill>
                  <a:srgbClr val="F79646"/>
                </a:solidFill>
              </a:rPr>
              <a:t> </a:t>
            </a:r>
            <a:endParaRPr lang="en-US" sz="1200" b="1" dirty="0">
              <a:solidFill>
                <a:srgbClr val="F79646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95235" y="4414858"/>
            <a:ext cx="1026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모바일 메시지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531705" y="4516490"/>
            <a:ext cx="1223412" cy="6022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79646"/>
                </a:solidFill>
              </a:rPr>
              <a:t>손쉽고 빠르게 </a:t>
            </a:r>
            <a:endParaRPr lang="en-US" altLang="ko-KR" sz="1400" b="1" dirty="0" smtClean="0">
              <a:solidFill>
                <a:srgbClr val="F7964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79646"/>
                </a:solidFill>
              </a:rPr>
              <a:t>익명 채팅 가능</a:t>
            </a:r>
          </a:p>
        </p:txBody>
      </p:sp>
    </p:spTree>
    <p:extLst>
      <p:ext uri="{BB962C8B-B14F-4D97-AF65-F5344CB8AC3E}">
        <p14:creationId xmlns:p14="http://schemas.microsoft.com/office/powerpoint/2010/main" val="420024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Business</a:t>
            </a:r>
            <a:r>
              <a:rPr lang="ko-KR" altLang="en-US" sz="2400" dirty="0" smtClean="0">
                <a:solidFill>
                  <a:srgbClr val="604A7B"/>
                </a:solidFill>
              </a:rPr>
              <a:t> </a:t>
            </a:r>
            <a:r>
              <a:rPr lang="en-US" sz="2400" dirty="0">
                <a:solidFill>
                  <a:srgbClr val="604A7B"/>
                </a:solidFill>
              </a:rPr>
              <a:t>Model</a:t>
            </a:r>
            <a:r>
              <a:rPr lang="en-US" sz="2400" dirty="0" smtClean="0">
                <a:solidFill>
                  <a:srgbClr val="604A7B"/>
                </a:solidFill>
              </a:rPr>
              <a:t> </a:t>
            </a:r>
            <a:endParaRPr lang="en-US" sz="2400" dirty="0">
              <a:solidFill>
                <a:srgbClr val="604A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646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604A7B"/>
                </a:solidFill>
              </a:rPr>
              <a:t>수익모델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0202" y="1393711"/>
            <a:ext cx="371924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기존</a:t>
            </a: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)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 사용자 식별 정보를 바탕으로한 타겟광고 플랫폼</a:t>
            </a:r>
            <a:endParaRPr lang="en-US" altLang="ko-KR" sz="1050" dirty="0">
              <a:solidFill>
                <a:srgbClr val="404040"/>
              </a:solidFill>
              <a:latin typeface="나눔고딕"/>
            </a:endParaRPr>
          </a:p>
          <a:p>
            <a:pPr fontAlgn="b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확장</a:t>
            </a: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)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 대화 종료와 시작을 구분해주는 배너 개발</a:t>
            </a: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,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 특허 출원</a:t>
            </a:r>
            <a:endParaRPr lang="en-US" altLang="ko-KR" sz="1050" dirty="0">
              <a:solidFill>
                <a:srgbClr val="404040"/>
              </a:solidFill>
              <a:latin typeface="나눔고딕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503" y="2663514"/>
            <a:ext cx="33902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사진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위치 전달기능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중기적으로는 이모티콘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스티커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동영상 전달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장기적으로는 동영상 스트리밍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651" y="1393711"/>
            <a:ext cx="1011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79646"/>
                </a:solidFill>
              </a:rPr>
              <a:t>광고 플랫폼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792" y="139371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79646"/>
                </a:solidFill>
              </a:rPr>
              <a:t>3</a:t>
            </a:r>
            <a:r>
              <a:rPr lang="en-US" altLang="ko-KR" sz="1400" b="1" baseline="30000" dirty="0" smtClean="0">
                <a:solidFill>
                  <a:srgbClr val="F79646"/>
                </a:solidFill>
              </a:rPr>
              <a:t>rd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 party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51" y="2648928"/>
            <a:ext cx="650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79646"/>
                </a:solidFill>
              </a:rPr>
              <a:t>서비스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4468" y="1393711"/>
            <a:ext cx="3051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000000"/>
                </a:solidFill>
                <a:latin typeface="나눔고딕"/>
              </a:rPr>
              <a:t>비밀번호 종류별 스토어 샵인샵 플랫폼 구축</a:t>
            </a:r>
            <a:endParaRPr lang="en-US" altLang="ko-KR" sz="1050" dirty="0" smtClean="0">
              <a:solidFill>
                <a:srgbClr val="000000"/>
              </a:solidFill>
              <a:latin typeface="나눔고딕"/>
            </a:endParaRPr>
          </a:p>
          <a:p>
            <a:pPr fontAlgn="b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000000"/>
                </a:solidFill>
                <a:latin typeface="나눔고딕"/>
              </a:rPr>
              <a:t>다양한 비밀번호 방식 도입</a:t>
            </a:r>
            <a:endParaRPr lang="ko-KR" altLang="en-US" sz="1050" dirty="0">
              <a:solidFill>
                <a:srgbClr val="000000"/>
              </a:solidFill>
              <a:latin typeface="나눔고딕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063" y="1927643"/>
            <a:ext cx="814584" cy="122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06" y="1927643"/>
            <a:ext cx="847248" cy="12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53" y="1920915"/>
            <a:ext cx="704459" cy="1253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4365" t="26535" r="36745" b="45693"/>
          <a:stretch/>
        </p:blipFill>
        <p:spPr>
          <a:xfrm>
            <a:off x="1167187" y="3125178"/>
            <a:ext cx="1957923" cy="7362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8503" y="4511838"/>
            <a:ext cx="3390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50" dirty="0">
                <a:solidFill>
                  <a:srgbClr val="404040"/>
                </a:solidFill>
                <a:hlinkClick r:id="rId6"/>
              </a:rPr>
              <a:t>http://</a:t>
            </a:r>
            <a:r>
              <a:rPr lang="en-US" sz="1050" dirty="0" smtClean="0">
                <a:solidFill>
                  <a:srgbClr val="404040"/>
                </a:solidFill>
                <a:hlinkClick r:id="rId6"/>
              </a:rPr>
              <a:t>www.milliondollarhomepage.com</a:t>
            </a:r>
            <a:endParaRPr lang="en-US" sz="1050" dirty="0">
              <a:solidFill>
                <a:srgbClr val="404040"/>
              </a:solidFill>
            </a:endParaRPr>
          </a:p>
          <a:p>
            <a:pPr fontAlgn="b"/>
            <a:r>
              <a:rPr lang="ko-KR" altLang="en-US" sz="1050" dirty="0" smtClean="0">
                <a:solidFill>
                  <a:srgbClr val="404040"/>
                </a:solidFill>
              </a:rPr>
              <a:t>픽셀 단위로 판매 </a:t>
            </a:r>
            <a:r>
              <a:rPr lang="en-US" altLang="ko-KR" sz="1050" dirty="0" smtClean="0">
                <a:solidFill>
                  <a:srgbClr val="404040"/>
                </a:solidFill>
              </a:rPr>
              <a:t>:</a:t>
            </a:r>
            <a:r>
              <a:rPr lang="ko-KR" altLang="en-US" sz="1050" dirty="0" smtClean="0">
                <a:solidFill>
                  <a:srgbClr val="404040"/>
                </a:solidFill>
              </a:rPr>
              <a:t> </a:t>
            </a:r>
            <a:r>
              <a:rPr lang="en-US" altLang="ko-KR" sz="1050" dirty="0" smtClean="0">
                <a:solidFill>
                  <a:srgbClr val="404040"/>
                </a:solidFill>
              </a:rPr>
              <a:t>5</a:t>
            </a:r>
            <a:r>
              <a:rPr lang="ko-KR" altLang="en-US" sz="1050" dirty="0" smtClean="0">
                <a:solidFill>
                  <a:srgbClr val="404040"/>
                </a:solidFill>
              </a:rPr>
              <a:t>개월만에 </a:t>
            </a:r>
            <a:r>
              <a:rPr lang="en-US" altLang="ko-KR" sz="1050" dirty="0" smtClean="0">
                <a:solidFill>
                  <a:srgbClr val="404040"/>
                </a:solidFill>
              </a:rPr>
              <a:t>100</a:t>
            </a:r>
            <a:r>
              <a:rPr lang="ko-KR" altLang="en-US" sz="1050" dirty="0" smtClean="0">
                <a:solidFill>
                  <a:srgbClr val="404040"/>
                </a:solidFill>
              </a:rPr>
              <a:t>만 달러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fontAlgn="b"/>
            <a:endParaRPr lang="en-US" altLang="ko-KR" sz="1050" dirty="0" smtClean="0">
              <a:solidFill>
                <a:srgbClr val="404040"/>
              </a:solidFill>
            </a:endParaRPr>
          </a:p>
          <a:p>
            <a:pPr fontAlgn="b"/>
            <a:r>
              <a:rPr lang="ko-KR" altLang="en-US" sz="1050" dirty="0" smtClean="0">
                <a:solidFill>
                  <a:srgbClr val="404040"/>
                </a:solidFill>
              </a:rPr>
              <a:t>한정된 비밀번호 판매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예 </a:t>
            </a:r>
            <a:r>
              <a:rPr lang="ko-KR" altLang="ko-KR" sz="1050" dirty="0" smtClean="0">
                <a:solidFill>
                  <a:srgbClr val="404040"/>
                </a:solidFill>
              </a:rPr>
              <a:t>-</a:t>
            </a:r>
            <a:r>
              <a:rPr lang="ko-KR" altLang="en-US" sz="1050" dirty="0" smtClean="0">
                <a:solidFill>
                  <a:srgbClr val="404040"/>
                </a:solidFill>
              </a:rPr>
              <a:t> 휴대폰 번호 판매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r>
              <a:rPr lang="ko-KR" altLang="en-US" sz="1050" dirty="0" smtClean="0">
                <a:solidFill>
                  <a:srgbClr val="404040"/>
                </a:solidFill>
              </a:rPr>
              <a:t>  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651" y="4497252"/>
            <a:ext cx="495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79646"/>
                </a:solidFill>
              </a:rPr>
              <a:t>분양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792" y="3608759"/>
            <a:ext cx="8088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79646"/>
                </a:solidFill>
              </a:rPr>
              <a:t>이식성</a:t>
            </a:r>
            <a:endParaRPr lang="en-US" altLang="ko-KR" sz="1400" b="1" dirty="0" smtClean="0">
              <a:solidFill>
                <a:srgbClr val="F79646"/>
              </a:solidFill>
            </a:endParaRPr>
          </a:p>
          <a:p>
            <a:r>
              <a:rPr lang="en-US" altLang="ko-KR" sz="1000" dirty="0" smtClean="0">
                <a:solidFill>
                  <a:srgbClr val="F79646"/>
                </a:solidFill>
              </a:rPr>
              <a:t>( SDK,</a:t>
            </a:r>
            <a:r>
              <a:rPr lang="ko-KR" altLang="en-US" sz="1000" dirty="0" smtClean="0">
                <a:solidFill>
                  <a:srgbClr val="F79646"/>
                </a:solidFill>
              </a:rPr>
              <a:t> </a:t>
            </a:r>
            <a:endParaRPr lang="en-US" altLang="ko-KR" sz="1000" dirty="0" smtClean="0">
              <a:solidFill>
                <a:srgbClr val="F79646"/>
              </a:solidFill>
            </a:endParaRPr>
          </a:p>
          <a:p>
            <a:r>
              <a:rPr lang="en-US" altLang="ko-KR" sz="1000" dirty="0" smtClean="0">
                <a:solidFill>
                  <a:srgbClr val="F79646"/>
                </a:solidFill>
              </a:rPr>
              <a:t>  OPEN API )</a:t>
            </a:r>
            <a:r>
              <a:rPr lang="ko-KR" altLang="en-US" sz="1000" dirty="0" smtClean="0">
                <a:solidFill>
                  <a:srgbClr val="F79646"/>
                </a:solidFill>
              </a:rPr>
              <a:t> </a:t>
            </a:r>
            <a:endParaRPr lang="en-US" sz="1000" dirty="0">
              <a:solidFill>
                <a:srgbClr val="F7964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506" y="4244190"/>
            <a:ext cx="249624" cy="2496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6010" y="4249123"/>
            <a:ext cx="239759" cy="2397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6010" y="3955157"/>
            <a:ext cx="239759" cy="239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9955" y="3955476"/>
            <a:ext cx="239120" cy="2391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7244" y="4579542"/>
            <a:ext cx="253723" cy="253723"/>
          </a:xfrm>
          <a:prstGeom prst="rect">
            <a:avLst/>
          </a:prstGeom>
        </p:spPr>
      </p:pic>
      <p:pic>
        <p:nvPicPr>
          <p:cNvPr id="22" name="Picture 21" descr="스크린샷 2013-07-18 오후 2.11.07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2" y="4585671"/>
            <a:ext cx="241465" cy="241465"/>
          </a:xfrm>
          <a:prstGeom prst="rect">
            <a:avLst/>
          </a:prstGeom>
        </p:spPr>
      </p:pic>
      <p:pic>
        <p:nvPicPr>
          <p:cNvPr id="23" name="Picture 22" descr="스크린샷 2013-07-18 오후 2.26.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71" y="4573597"/>
            <a:ext cx="264323" cy="265612"/>
          </a:xfrm>
          <a:prstGeom prst="rect">
            <a:avLst/>
          </a:prstGeom>
        </p:spPr>
      </p:pic>
      <p:pic>
        <p:nvPicPr>
          <p:cNvPr id="24" name="Picture 23" descr="스크린샷 2013-07-18 오후 2.27.5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06" y="4585085"/>
            <a:ext cx="240294" cy="242637"/>
          </a:xfrm>
          <a:prstGeom prst="rect">
            <a:avLst/>
          </a:prstGeom>
        </p:spPr>
      </p:pic>
      <p:pic>
        <p:nvPicPr>
          <p:cNvPr id="25" name="Picture 24" descr="스크린샷 2013-07-18 오후 2.29.2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10" y="4588601"/>
            <a:ext cx="235604" cy="235604"/>
          </a:xfrm>
          <a:prstGeom prst="rect">
            <a:avLst/>
          </a:prstGeom>
        </p:spPr>
      </p:pic>
      <p:pic>
        <p:nvPicPr>
          <p:cNvPr id="26" name="Picture 25" descr="스크린샷 2013-07-18 오후 2.31.0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2" y="4931997"/>
            <a:ext cx="239120" cy="235604"/>
          </a:xfrm>
          <a:prstGeom prst="rect">
            <a:avLst/>
          </a:prstGeom>
        </p:spPr>
      </p:pic>
      <p:pic>
        <p:nvPicPr>
          <p:cNvPr id="27" name="Picture 26" descr="스크린샷 2013-07-18 오후 2.30.43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06" y="5252427"/>
            <a:ext cx="256586" cy="252718"/>
          </a:xfrm>
          <a:prstGeom prst="rect">
            <a:avLst/>
          </a:prstGeom>
        </p:spPr>
      </p:pic>
      <p:pic>
        <p:nvPicPr>
          <p:cNvPr id="28" name="Picture 27" descr="스크린샷 2013-07-18 오후 2.32.17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06" y="4918927"/>
            <a:ext cx="244981" cy="261744"/>
          </a:xfrm>
          <a:prstGeom prst="rect">
            <a:avLst/>
          </a:prstGeom>
        </p:spPr>
      </p:pic>
      <p:pic>
        <p:nvPicPr>
          <p:cNvPr id="29" name="Picture 28" descr="스크린샷 2013-07-18 오후 2.33.12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5" y="4924987"/>
            <a:ext cx="248063" cy="249624"/>
          </a:xfrm>
          <a:prstGeom prst="rect">
            <a:avLst/>
          </a:prstGeom>
        </p:spPr>
      </p:pic>
      <p:pic>
        <p:nvPicPr>
          <p:cNvPr id="30" name="Picture 29" descr="스크린샷 2013-07-18 오후 2.34.25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89" y="4584557"/>
            <a:ext cx="241114" cy="243692"/>
          </a:xfrm>
          <a:prstGeom prst="rect">
            <a:avLst/>
          </a:prstGeom>
        </p:spPr>
      </p:pic>
      <p:pic>
        <p:nvPicPr>
          <p:cNvPr id="31" name="Picture 30" descr="스크린샷 2013-07-18 오후 2.36.34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34" y="4596646"/>
            <a:ext cx="218449" cy="219514"/>
          </a:xfrm>
          <a:prstGeom prst="rect">
            <a:avLst/>
          </a:prstGeom>
        </p:spPr>
      </p:pic>
      <p:pic>
        <p:nvPicPr>
          <p:cNvPr id="32" name="Picture 31" descr="스크린샷 2013-07-18 오후 2.40.52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2" y="4260695"/>
            <a:ext cx="257875" cy="216615"/>
          </a:xfrm>
          <a:prstGeom prst="rect">
            <a:avLst/>
          </a:prstGeom>
        </p:spPr>
      </p:pic>
      <p:pic>
        <p:nvPicPr>
          <p:cNvPr id="33" name="Picture 32" descr="스크린샷 2013-07-18 오후 2.46.0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71" y="4241577"/>
            <a:ext cx="256736" cy="254850"/>
          </a:xfrm>
          <a:prstGeom prst="rect">
            <a:avLst/>
          </a:prstGeom>
        </p:spPr>
      </p:pic>
      <p:pic>
        <p:nvPicPr>
          <p:cNvPr id="34" name="Picture 33" descr="스크린샷 2013-07-18 오후 2.47.05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5" y="5243811"/>
            <a:ext cx="267875" cy="269951"/>
          </a:xfrm>
          <a:prstGeom prst="rect">
            <a:avLst/>
          </a:prstGeom>
        </p:spPr>
      </p:pic>
      <p:pic>
        <p:nvPicPr>
          <p:cNvPr id="35" name="Picture 34" descr="스크린샷 2013-07-18 오후 2.50.08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5" y="4578978"/>
            <a:ext cx="254850" cy="254850"/>
          </a:xfrm>
          <a:prstGeom prst="rect">
            <a:avLst/>
          </a:prstGeom>
        </p:spPr>
      </p:pic>
      <p:pic>
        <p:nvPicPr>
          <p:cNvPr id="36" name="Picture 35" descr="스크린샷 2013-07-18 오후 2.52.35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10" y="4925206"/>
            <a:ext cx="256736" cy="249186"/>
          </a:xfrm>
          <a:prstGeom prst="rect">
            <a:avLst/>
          </a:prstGeom>
        </p:spPr>
      </p:pic>
      <p:pic>
        <p:nvPicPr>
          <p:cNvPr id="37" name="Picture 36" descr="스크린샷 2013-07-18 오후 3.05.30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06" y="3955162"/>
            <a:ext cx="237859" cy="239748"/>
          </a:xfrm>
          <a:prstGeom prst="rect">
            <a:avLst/>
          </a:prstGeom>
        </p:spPr>
      </p:pic>
      <p:pic>
        <p:nvPicPr>
          <p:cNvPr id="38" name="Picture 37" descr="스크린샷 2013-07-18 오후 3.13.13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44" y="4239690"/>
            <a:ext cx="256736" cy="258624"/>
          </a:xfrm>
          <a:prstGeom prst="rect">
            <a:avLst/>
          </a:prstGeom>
        </p:spPr>
      </p:pic>
      <p:pic>
        <p:nvPicPr>
          <p:cNvPr id="39" name="Picture 38" descr="스크린샷 2013-07-18 오후 3.13.04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5" y="4233320"/>
            <a:ext cx="253775" cy="271365"/>
          </a:xfrm>
          <a:prstGeom prst="rect">
            <a:avLst/>
          </a:prstGeom>
        </p:spPr>
      </p:pic>
      <p:pic>
        <p:nvPicPr>
          <p:cNvPr id="40" name="Picture 39" descr="스크린샷 2013-07-19 오전 11.39.22.png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11790" r="46095" b="12968"/>
          <a:stretch/>
        </p:blipFill>
        <p:spPr>
          <a:xfrm>
            <a:off x="3195954" y="3125178"/>
            <a:ext cx="800237" cy="736277"/>
          </a:xfrm>
          <a:prstGeom prst="rect">
            <a:avLst/>
          </a:prstGeom>
        </p:spPr>
      </p:pic>
      <p:pic>
        <p:nvPicPr>
          <p:cNvPr id="41" name="Picture 40" descr="스크린샷 2013-07-19 오전 11.51.20.png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r="37236" b="48165"/>
          <a:stretch/>
        </p:blipFill>
        <p:spPr>
          <a:xfrm>
            <a:off x="1167187" y="5353382"/>
            <a:ext cx="2690008" cy="110996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751653" y="5539898"/>
            <a:ext cx="321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1)</a:t>
            </a:r>
            <a:r>
              <a:rPr lang="ko-KR" altLang="en-US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카카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​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오 링크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​는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카카오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​톡을 다양한 콘텐츠​와 </a:t>
            </a:r>
            <a:endParaRPr lang="en-US" altLang="ko-KR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         서비스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​와 연결하​는 </a:t>
            </a:r>
            <a:r>
              <a:rPr lang="en-US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소셜​허브</a:t>
            </a:r>
            <a:r>
              <a:rPr lang="en-US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' 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전략의 첫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사례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2)</a:t>
            </a:r>
            <a:r>
              <a:rPr lang="ko-KR" altLang="en-US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트위터나 페이스북은 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타 서비스에서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활용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        가능하도록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OPEN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API</a:t>
            </a:r>
            <a:r>
              <a:rPr lang="ko-KR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제공하여 경쟁사 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고객까지 수용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54468" y="3608759"/>
            <a:ext cx="35883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000000"/>
                </a:solidFill>
                <a:latin typeface="나눔고딕"/>
              </a:rPr>
              <a:t>기존의 사용중인 </a:t>
            </a:r>
            <a:r>
              <a:rPr lang="ko-KR" altLang="en-US" sz="1050" smtClean="0">
                <a:solidFill>
                  <a:srgbClr val="000000"/>
                </a:solidFill>
                <a:latin typeface="나눔고딕"/>
              </a:rPr>
              <a:t>서비스들과의 손쉽고 빠르게 연동가능 </a:t>
            </a:r>
            <a:endParaRPr lang="ko-KR" altLang="en-US" sz="1050" dirty="0">
              <a:solidFill>
                <a:srgbClr val="000000"/>
              </a:solidFill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0264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Business</a:t>
            </a:r>
            <a:r>
              <a:rPr lang="ko-KR" altLang="en-US" sz="2400" dirty="0" smtClean="0">
                <a:solidFill>
                  <a:srgbClr val="604A7B"/>
                </a:solidFill>
              </a:rPr>
              <a:t> </a:t>
            </a:r>
            <a:r>
              <a:rPr lang="en-US" sz="2400" dirty="0">
                <a:solidFill>
                  <a:srgbClr val="604A7B"/>
                </a:solidFill>
              </a:rPr>
              <a:t>Model</a:t>
            </a:r>
            <a:r>
              <a:rPr lang="en-US" sz="2400" dirty="0" smtClean="0">
                <a:solidFill>
                  <a:srgbClr val="604A7B"/>
                </a:solidFill>
              </a:rPr>
              <a:t> </a:t>
            </a:r>
            <a:endParaRPr lang="en-US" sz="2400" dirty="0">
              <a:solidFill>
                <a:srgbClr val="604A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272" y="637596"/>
            <a:ext cx="11093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600" dirty="0" smtClean="0">
                <a:solidFill>
                  <a:srgbClr val="604A7B"/>
                </a:solidFill>
              </a:rPr>
              <a:t>SWOT</a:t>
            </a:r>
            <a:r>
              <a:rPr lang="ko-KR" altLang="en-US" sz="1600" dirty="0" smtClean="0">
                <a:solidFill>
                  <a:srgbClr val="604A7B"/>
                </a:solidFill>
              </a:rPr>
              <a:t> 분석</a:t>
            </a:r>
            <a:endParaRPr lang="en-US" sz="1600" dirty="0">
              <a:solidFill>
                <a:srgbClr val="604A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11095"/>
              </p:ext>
            </p:extLst>
          </p:nvPr>
        </p:nvGraphicFramePr>
        <p:xfrm>
          <a:off x="400968" y="1507198"/>
          <a:ext cx="5280462" cy="44413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40231"/>
                <a:gridCol w="2640231"/>
              </a:tblGrid>
              <a:tr h="2220667">
                <a:tc>
                  <a:txBody>
                    <a:bodyPr/>
                    <a:lstStyle/>
                    <a:p>
                      <a:r>
                        <a:rPr lang="ko-KR" altLang="en-US" sz="1400" b="1" dirty="0" smtClean="0">
                          <a:solidFill>
                            <a:srgbClr val="404040"/>
                          </a:solidFill>
                        </a:rPr>
                        <a:t>강점</a:t>
                      </a:r>
                      <a:endParaRPr lang="en-US" altLang="ko-KR" sz="1400" b="1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사전 브랜딩 설문을 통해 이용자들이 어떤 것에 열광하는지에 대한 지속적 성향 파악 및 참여를 통한 충성도 강화</a:t>
                      </a:r>
                      <a:endParaRPr lang="en-US" sz="1050" b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약점</a:t>
                      </a:r>
                      <a:endParaRPr lang="en-US" altLang="ko-KR" sz="1200" b="1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투자자 선정에 따른 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프로토 타입 제작 일정 딜레이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시장 선점에 따른 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서버 과부하에 대한 대안 필요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</a:txBody>
                  <a:tcPr/>
                </a:tc>
              </a:tr>
              <a:tr h="2220667">
                <a:tc>
                  <a:txBody>
                    <a:bodyPr/>
                    <a:lstStyle/>
                    <a:p>
                      <a:r>
                        <a:rPr lang="ko-KR" altLang="en-US" sz="1400" b="1" dirty="0" smtClean="0">
                          <a:solidFill>
                            <a:srgbClr val="404040"/>
                          </a:solidFill>
                        </a:rPr>
                        <a:t>기회</a:t>
                      </a:r>
                      <a:endParaRPr lang="ko-KR" altLang="en-US" sz="1200" b="1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</a:rPr>
                        <a:t>스마트폰 사용자율 확대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</a:rPr>
                        <a:t>사회적으로  개인에 대한 가치 존중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</a:rPr>
                        <a:t>개방과 공유로 인한 상대적 빈곤현상 대두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</a:rPr>
                        <a:t>공개로 인한 사생활에 대한 부분 약화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b="1" dirty="0" smtClean="0">
                          <a:solidFill>
                            <a:srgbClr val="404040"/>
                          </a:solidFill>
                        </a:rPr>
                        <a:t>위협</a:t>
                      </a:r>
                      <a:endParaRPr lang="en-US" altLang="ko-KR" sz="1200" b="1" dirty="0" smtClean="0">
                        <a:solidFill>
                          <a:srgbClr val="40404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모바일 메시징 기반의 서비스에서 수익이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발생한지 얼마되지 않음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포탈</a:t>
                      </a:r>
                      <a:r>
                        <a:rPr lang="en-US" altLang="ko-KR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/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대형 메신저 서비스들의 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문어발 식 따라하기 서비스 확장 우려 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endParaRPr lang="en-US" sz="120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sz="1200" b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0968" y="1851914"/>
            <a:ext cx="25686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메신저의 큰 트래픽 관리 경험</a:t>
            </a:r>
            <a:r>
              <a:rPr lang="en-US" altLang="ko-KR" sz="1050" dirty="0" smtClean="0">
                <a:solidFill>
                  <a:srgbClr val="404040"/>
                </a:solidFill>
              </a:rPr>
              <a:t>, </a:t>
            </a:r>
            <a:r>
              <a:rPr lang="ko-KR" altLang="en-US" sz="1050" dirty="0" smtClean="0">
                <a:solidFill>
                  <a:srgbClr val="404040"/>
                </a:solidFill>
              </a:rPr>
              <a:t>데이터 고객 정보 활용법</a:t>
            </a:r>
            <a:r>
              <a:rPr lang="en-US" altLang="ko-KR" sz="1050" dirty="0" smtClean="0">
                <a:solidFill>
                  <a:srgbClr val="404040"/>
                </a:solidFill>
              </a:rPr>
              <a:t>(CRM) </a:t>
            </a:r>
            <a:r>
              <a:rPr lang="ko-KR" altLang="en-US" sz="1050" dirty="0" smtClean="0">
                <a:solidFill>
                  <a:srgbClr val="404040"/>
                </a:solidFill>
              </a:rPr>
              <a:t>노하우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768018" y="1507198"/>
            <a:ext cx="2238787" cy="222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46535" y="1680785"/>
            <a:ext cx="842966" cy="1"/>
          </a:xfrm>
          <a:prstGeom prst="line">
            <a:avLst/>
          </a:prstGeom>
          <a:ln w="38100" cmpd="sng">
            <a:solidFill>
              <a:srgbClr val="F79646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09050" y="1863499"/>
            <a:ext cx="2467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적극적인 투자 유치와 함께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프로토타잎 개발 병행진행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트래픽을 활용한 신규 플랫폼 확장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node.JS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와 같은 최신 기술 적용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9085" y="1473662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F79646"/>
                </a:solidFill>
              </a:rPr>
              <a:t>대안</a:t>
            </a:r>
            <a:endParaRPr lang="en-US" sz="1600" b="1" dirty="0">
              <a:solidFill>
                <a:srgbClr val="F7964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8018" y="3728939"/>
            <a:ext cx="2238787" cy="222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346535" y="3902258"/>
            <a:ext cx="842966" cy="1"/>
          </a:xfrm>
          <a:prstGeom prst="line">
            <a:avLst/>
          </a:prstGeom>
          <a:ln w="38100" cmpd="sng">
            <a:solidFill>
              <a:srgbClr val="F79646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39085" y="371271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F79646"/>
                </a:solidFill>
              </a:rPr>
              <a:t>대안</a:t>
            </a:r>
            <a:endParaRPr lang="en-US" sz="1600" b="1" dirty="0">
              <a:solidFill>
                <a:srgbClr val="F7964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9051" y="4067757"/>
            <a:ext cx="260939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고객 선점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발 빠르게 핵심 기능 제공</a:t>
            </a:r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사용자 피드백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시장 선점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고객 충성도 확보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고객 주도형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SNS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운영을 통한</a:t>
            </a:r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충성 고객확보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글로벌 서비스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전개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Business</a:t>
            </a:r>
            <a:r>
              <a:rPr lang="ko-KR" altLang="en-US" sz="2400" dirty="0" smtClean="0">
                <a:solidFill>
                  <a:srgbClr val="604A7B"/>
                </a:solidFill>
              </a:rPr>
              <a:t> </a:t>
            </a:r>
            <a:r>
              <a:rPr lang="en-US" sz="2400" dirty="0">
                <a:solidFill>
                  <a:srgbClr val="604A7B"/>
                </a:solidFill>
              </a:rPr>
              <a:t>Model</a:t>
            </a:r>
            <a:r>
              <a:rPr lang="en-US" sz="2400" dirty="0" smtClean="0">
                <a:solidFill>
                  <a:srgbClr val="604A7B"/>
                </a:solidFill>
              </a:rPr>
              <a:t> </a:t>
            </a:r>
            <a:endParaRPr lang="en-US" sz="2400" dirty="0">
              <a:solidFill>
                <a:srgbClr val="604A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646" y="647218"/>
            <a:ext cx="111847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604A7B"/>
                </a:solidFill>
              </a:rPr>
              <a:t>마케팅</a:t>
            </a:r>
            <a:r>
              <a:rPr lang="ko-KR" altLang="en-US" sz="1600" dirty="0" smtClean="0">
                <a:solidFill>
                  <a:srgbClr val="604A7B"/>
                </a:solidFill>
              </a:rPr>
              <a:t> 전략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194" y="1139652"/>
            <a:ext cx="3941651" cy="404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</a:rPr>
              <a:t>1</a:t>
            </a:r>
            <a:r>
              <a:rPr lang="en-US" altLang="ko-KR" sz="1200" b="1" dirty="0">
                <a:solidFill>
                  <a:srgbClr val="404040"/>
                </a:solidFill>
              </a:rPr>
              <a:t>) 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시장 선점효과</a:t>
            </a:r>
            <a:endParaRPr lang="en-US" altLang="ko-KR" sz="1050" b="1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1)</a:t>
            </a:r>
            <a:r>
              <a:rPr lang="ko-KR" altLang="en-US" sz="1050" dirty="0" smtClean="0">
                <a:solidFill>
                  <a:srgbClr val="404040"/>
                </a:solidFill>
              </a:rPr>
              <a:t> 무료라는 장점과 유료에 버금가는 다양한 기능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2)</a:t>
            </a:r>
            <a:r>
              <a:rPr lang="ko-KR" altLang="en-US" sz="1050" dirty="0" smtClean="0">
                <a:solidFill>
                  <a:srgbClr val="404040"/>
                </a:solidFill>
              </a:rPr>
              <a:t> 주변인들이 이미 사용하고 있던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ko-KR" sz="1050" dirty="0">
                <a:solidFill>
                  <a:srgbClr val="404040"/>
                </a:solidFill>
              </a:rPr>
              <a:t> </a:t>
            </a:r>
            <a:r>
              <a:rPr lang="ko-KR" altLang="en-US" sz="1050" dirty="0" smtClean="0">
                <a:solidFill>
                  <a:srgbClr val="404040"/>
                </a:solidFill>
              </a:rPr>
              <a:t>   기존 서비스와 함께 사용할 수 있는 기능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</a:rPr>
              <a:t>2)  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타사 서비스 연동 로직</a:t>
            </a:r>
            <a:endParaRPr lang="ko-KR" altLang="en-US" sz="1200" b="1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>
                <a:solidFill>
                  <a:srgbClr val="404040"/>
                </a:solidFill>
              </a:rPr>
              <a:t>별도의 서비스를 또 만든다는 접근보다 </a:t>
            </a:r>
            <a:endParaRPr lang="en-US" altLang="ko-KR" sz="1050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>
                <a:solidFill>
                  <a:srgbClr val="404040"/>
                </a:solidFill>
              </a:rPr>
              <a:t>기존의 서비스와 더불어 활용할 수 있는 서비스가 되도록 한다</a:t>
            </a:r>
            <a:r>
              <a:rPr lang="en-US" altLang="ko-KR" sz="1050" dirty="0">
                <a:solidFill>
                  <a:srgbClr val="404040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ko-KR" sz="1200" b="1" dirty="0" smtClean="0">
                <a:solidFill>
                  <a:srgbClr val="404040"/>
                </a:solidFill>
              </a:rPr>
              <a:t>3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)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 앱 설치보단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,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 앱가동률 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80</a:t>
            </a:r>
            <a:r>
              <a:rPr lang="ko-KR" altLang="ko-KR" sz="1200" b="1" dirty="0" smtClean="0">
                <a:solidFill>
                  <a:srgbClr val="404040"/>
                </a:solidFill>
              </a:rPr>
              <a:t>%</a:t>
            </a:r>
            <a:endParaRPr lang="en-US" altLang="ko-KR" sz="1200" b="1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하루에 </a:t>
            </a:r>
            <a:r>
              <a:rPr lang="en-US" altLang="ko-KR" sz="1050" dirty="0">
                <a:solidFill>
                  <a:srgbClr val="404040"/>
                </a:solidFill>
              </a:rPr>
              <a:t>1</a:t>
            </a:r>
            <a:r>
              <a:rPr lang="ko-KR" altLang="en-US" sz="1050" dirty="0">
                <a:solidFill>
                  <a:srgbClr val="404040"/>
                </a:solidFill>
              </a:rPr>
              <a:t>회이상 </a:t>
            </a:r>
            <a:r>
              <a:rPr lang="ko-KR" altLang="en-US" sz="1050" dirty="0" smtClean="0">
                <a:solidFill>
                  <a:srgbClr val="404040"/>
                </a:solidFill>
              </a:rPr>
              <a:t>어플 실행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습관이 </a:t>
            </a:r>
            <a:r>
              <a:rPr lang="ko-KR" altLang="en-US" sz="1050" dirty="0">
                <a:solidFill>
                  <a:srgbClr val="404040"/>
                </a:solidFill>
              </a:rPr>
              <a:t>되는 서비스는 시장을 만든다</a:t>
            </a:r>
            <a:r>
              <a:rPr lang="en-US" altLang="ko-KR" sz="1050" dirty="0">
                <a:solidFill>
                  <a:srgbClr val="404040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ex</a:t>
            </a:r>
            <a:r>
              <a:rPr lang="en-US" altLang="ko-KR" sz="1050" dirty="0">
                <a:solidFill>
                  <a:srgbClr val="404040"/>
                </a:solidFill>
              </a:rPr>
              <a:t>) </a:t>
            </a:r>
            <a:r>
              <a:rPr lang="ko-KR" altLang="en-US" sz="1050" dirty="0">
                <a:solidFill>
                  <a:srgbClr val="404040"/>
                </a:solidFill>
              </a:rPr>
              <a:t>네이버 검색 </a:t>
            </a:r>
            <a:r>
              <a:rPr lang="en-US" altLang="ko-KR" sz="1050" dirty="0">
                <a:solidFill>
                  <a:srgbClr val="404040"/>
                </a:solidFill>
              </a:rPr>
              <a:t>: </a:t>
            </a:r>
            <a:r>
              <a:rPr lang="ko-KR" altLang="en-US" sz="1050" dirty="0" smtClean="0">
                <a:solidFill>
                  <a:srgbClr val="404040"/>
                </a:solidFill>
              </a:rPr>
              <a:t>습관적으로 </a:t>
            </a:r>
            <a:r>
              <a:rPr lang="ko-KR" altLang="en-US" sz="1050" dirty="0">
                <a:solidFill>
                  <a:srgbClr val="404040"/>
                </a:solidFill>
              </a:rPr>
              <a:t>검색을 사용하고 있다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6471" y="1139652"/>
            <a:ext cx="3918374" cy="415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</a:rPr>
              <a:t>4</a:t>
            </a:r>
            <a:r>
              <a:rPr lang="en-US" altLang="ko-KR" sz="1200" b="1" dirty="0">
                <a:solidFill>
                  <a:srgbClr val="404040"/>
                </a:solidFill>
              </a:rPr>
              <a:t>)  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무료 문자 서비스를 </a:t>
            </a:r>
            <a:r>
              <a:rPr lang="ko-KR" altLang="en-US" sz="1200" b="1" dirty="0">
                <a:solidFill>
                  <a:srgbClr val="404040"/>
                </a:solidFill>
              </a:rPr>
              <a:t>넘다</a:t>
            </a:r>
            <a:r>
              <a:rPr lang="en-US" altLang="ko-KR" sz="1200" b="1" dirty="0">
                <a:solidFill>
                  <a:srgbClr val="404040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sz="1050" dirty="0">
                <a:solidFill>
                  <a:srgbClr val="404040"/>
                </a:solidFill>
              </a:rPr>
              <a:t>사진</a:t>
            </a:r>
            <a:r>
              <a:rPr lang="en-US" altLang="ko-KR" sz="1050" dirty="0">
                <a:solidFill>
                  <a:srgbClr val="404040"/>
                </a:solidFill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</a:rPr>
              <a:t>연락처</a:t>
            </a:r>
            <a:r>
              <a:rPr lang="en-US" altLang="ko-KR" sz="1050" dirty="0">
                <a:solidFill>
                  <a:srgbClr val="404040"/>
                </a:solidFill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</a:rPr>
              <a:t>파일 첨부</a:t>
            </a:r>
            <a:r>
              <a:rPr lang="en-US" altLang="ko-KR" sz="1050" dirty="0">
                <a:solidFill>
                  <a:srgbClr val="404040"/>
                </a:solidFill>
              </a:rPr>
              <a:t>,</a:t>
            </a:r>
            <a:r>
              <a:rPr lang="ko-KR" altLang="en-US" sz="1050" dirty="0">
                <a:solidFill>
                  <a:srgbClr val="404040"/>
                </a:solidFill>
              </a:rPr>
              <a:t> 그룹 채팅</a:t>
            </a:r>
            <a:r>
              <a:rPr lang="en-US" altLang="ko-KR" sz="1050" dirty="0">
                <a:solidFill>
                  <a:srgbClr val="404040"/>
                </a:solidFill>
              </a:rPr>
              <a:t>,</a:t>
            </a:r>
            <a:r>
              <a:rPr lang="ko-KR" altLang="en-US" sz="1050" dirty="0">
                <a:solidFill>
                  <a:srgbClr val="404040"/>
                </a:solidFill>
              </a:rPr>
              <a:t> 내 위치 전송 등 </a:t>
            </a:r>
            <a:endParaRPr lang="en-US" altLang="ko-KR" sz="1050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>
                <a:solidFill>
                  <a:srgbClr val="404040"/>
                </a:solidFill>
              </a:rPr>
              <a:t>모바일로 제공할 수 있는 대부분의 서비스를 제공한다</a:t>
            </a:r>
            <a:r>
              <a:rPr lang="en-US" altLang="ko-KR" sz="1050" dirty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20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20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20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20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</a:rPr>
              <a:t>5)  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고객 참여 마케팅</a:t>
            </a:r>
            <a:endParaRPr lang="en-US" altLang="ko-KR" sz="1200" b="1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서비스 구축과 개선 과정에서 고객들을 참여 시킨다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고객들의 근본적인 </a:t>
            </a:r>
            <a:r>
              <a:rPr lang="en-US" altLang="ko-KR" sz="1050" dirty="0">
                <a:solidFill>
                  <a:srgbClr val="404040"/>
                </a:solidFill>
              </a:rPr>
              <a:t>Needs</a:t>
            </a:r>
            <a:r>
              <a:rPr lang="ko-KR" altLang="en-US" sz="1050" dirty="0">
                <a:solidFill>
                  <a:srgbClr val="404040"/>
                </a:solidFill>
              </a:rPr>
              <a:t>를 </a:t>
            </a:r>
            <a:r>
              <a:rPr lang="ko-KR" altLang="en-US" sz="1050" dirty="0" smtClean="0">
                <a:solidFill>
                  <a:srgbClr val="404040"/>
                </a:solidFill>
              </a:rPr>
              <a:t>반복되는 현상을 통해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이해하고 근본적 대안을 유추해 낼 수 있도록 한다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>
                <a:solidFill>
                  <a:srgbClr val="404040"/>
                </a:solidFill>
              </a:rPr>
              <a:t>6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)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 지속가능한 생태계 구축</a:t>
            </a:r>
            <a:endParaRPr lang="en-US" altLang="ko-KR" sz="1200" b="1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추후 발전되고 확장될 다양한 부가 서비스를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내부에서 생산하고 판매하는 방식이 아닌</a:t>
            </a:r>
            <a:endParaRPr lang="en-US" altLang="ko-KR" sz="1050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3</a:t>
            </a:r>
            <a:r>
              <a:rPr lang="en-US" altLang="ko-KR" sz="1050" baseline="30000" dirty="0" smtClean="0">
                <a:solidFill>
                  <a:srgbClr val="404040"/>
                </a:solidFill>
              </a:rPr>
              <a:t>rd</a:t>
            </a:r>
            <a:r>
              <a:rPr lang="en-US" altLang="ko-KR" sz="1050" dirty="0" smtClean="0">
                <a:solidFill>
                  <a:srgbClr val="404040"/>
                </a:solidFill>
              </a:rPr>
              <a:t> party</a:t>
            </a:r>
            <a:r>
              <a:rPr lang="ko-KR" altLang="en-US" sz="1050" dirty="0" smtClean="0">
                <a:solidFill>
                  <a:srgbClr val="404040"/>
                </a:solidFill>
              </a:rPr>
              <a:t>들이 자발적으로 참여하고 개선해 갈 수 있는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플랫폼 형태의 생태계로 구축  </a:t>
            </a:r>
            <a:endParaRPr lang="en-US" altLang="ko-KR" sz="105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6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Business</a:t>
            </a:r>
            <a:r>
              <a:rPr lang="ko-KR" altLang="en-US" sz="2400" dirty="0" smtClean="0">
                <a:solidFill>
                  <a:srgbClr val="604A7B"/>
                </a:solidFill>
              </a:rPr>
              <a:t> </a:t>
            </a:r>
            <a:r>
              <a:rPr lang="en-US" sz="2400" dirty="0">
                <a:solidFill>
                  <a:srgbClr val="604A7B"/>
                </a:solidFill>
              </a:rPr>
              <a:t>Model</a:t>
            </a:r>
            <a:r>
              <a:rPr lang="en-US" sz="2400" dirty="0" smtClean="0">
                <a:solidFill>
                  <a:srgbClr val="604A7B"/>
                </a:solidFill>
              </a:rPr>
              <a:t> </a:t>
            </a:r>
            <a:endParaRPr lang="en-US" sz="2400" dirty="0">
              <a:solidFill>
                <a:srgbClr val="604A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646" y="647218"/>
            <a:ext cx="95410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604A7B"/>
                </a:solidFill>
              </a:rPr>
              <a:t>홍보 전략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1532" y="4878245"/>
            <a:ext cx="288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공모전형식의 공격자형 프로슈머를 이용한 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마케팅 전략을 구사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서비스의 이용자가 직접 아이디어를 내고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서비스를 제공받는 형식</a:t>
            </a:r>
            <a:r>
              <a:rPr lang="ko-KR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이러한 마케팅을 </a:t>
            </a:r>
            <a:endParaRPr lang="en-US" altLang="ko-KR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통해서 기존 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MIM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에 없는 실 사용자들이 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원하는 서비스를 알아감으로써</a:t>
            </a:r>
            <a:r>
              <a:rPr lang="ko-KR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그들만의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차별화된 카카오톡 서비스를 만들어가고있다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1532" y="4489958"/>
            <a:ext cx="2086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카카오 톡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 개선 프로젝트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728" y="1793356"/>
            <a:ext cx="1696077" cy="250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7959" y="1005606"/>
            <a:ext cx="4912188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단계적이고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지속적인 컨텐츠 생산 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배포를 통한</a:t>
            </a:r>
            <a:r>
              <a:rPr lang="ko-KR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고객 유입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및 브랜드 활성화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0510" y="1565600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사례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5150" y="1719097"/>
            <a:ext cx="4741868" cy="4301156"/>
            <a:chOff x="341025" y="1960616"/>
            <a:chExt cx="3127090" cy="2836457"/>
          </a:xfrm>
        </p:grpSpPr>
        <p:sp>
          <p:nvSpPr>
            <p:cNvPr id="10" name="Arc 9"/>
            <p:cNvSpPr/>
            <p:nvPr/>
          </p:nvSpPr>
          <p:spPr>
            <a:xfrm rot="2213127">
              <a:off x="610441" y="1973134"/>
              <a:ext cx="2560869" cy="2618975"/>
            </a:xfrm>
            <a:prstGeom prst="arc">
              <a:avLst>
                <a:gd name="adj1" fmla="val 16564263"/>
                <a:gd name="adj2" fmla="val 15160310"/>
              </a:avLst>
            </a:prstGeom>
            <a:ln w="76200" cmpd="sng">
              <a:headEnd type="non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1309" y="1977938"/>
              <a:ext cx="889306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매스미디어 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&amp; 온라인미디어 </a:t>
              </a: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PR</a:t>
              </a:r>
              <a:r>
                <a:rPr lang="ko-KR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0400" y="3091237"/>
              <a:ext cx="527715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OPEN API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&amp;</a:t>
              </a: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SDK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23520" y="1960616"/>
              <a:ext cx="385131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브랜딩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ko-KR" sz="1200" b="1" dirty="0">
                  <a:solidFill>
                    <a:schemeClr val="accent6">
                      <a:lumMod val="75000"/>
                    </a:schemeClr>
                  </a:solidFill>
                </a:rPr>
                <a:t>F</a:t>
              </a: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irst</a:t>
              </a: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055" y="3905074"/>
              <a:ext cx="595371" cy="20296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컨텐츠 생산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1025" y="2833442"/>
              <a:ext cx="519259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PR APP 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제작</a:t>
              </a: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/</a:t>
              </a: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배포 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33174" y="4079286"/>
              <a:ext cx="385131" cy="20296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캠페인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925" y="4447969"/>
              <a:ext cx="385131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해커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공모전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76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7987" y="2492497"/>
            <a:ext cx="7329828" cy="2371296"/>
            <a:chOff x="741911" y="2730395"/>
            <a:chExt cx="8062811" cy="3156195"/>
          </a:xfrm>
        </p:grpSpPr>
        <p:grpSp>
          <p:nvGrpSpPr>
            <p:cNvPr id="4" name="Group 3"/>
            <p:cNvGrpSpPr/>
            <p:nvPr/>
          </p:nvGrpSpPr>
          <p:grpSpPr>
            <a:xfrm>
              <a:off x="746742" y="2730395"/>
              <a:ext cx="5564819" cy="3156195"/>
              <a:chOff x="746742" y="2730395"/>
              <a:chExt cx="5564819" cy="315619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746742" y="2730395"/>
                <a:ext cx="0" cy="3146358"/>
              </a:xfrm>
              <a:prstGeom prst="line">
                <a:avLst/>
              </a:prstGeom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573707" y="3026264"/>
                <a:ext cx="0" cy="2860326"/>
              </a:xfrm>
              <a:prstGeom prst="line">
                <a:avLst/>
              </a:prstGeom>
              <a:ln w="3175" cmpd="sng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4276835" y="3026264"/>
                <a:ext cx="0" cy="2860326"/>
              </a:xfrm>
              <a:prstGeom prst="line">
                <a:avLst/>
              </a:prstGeom>
              <a:ln w="3175" cmpd="sng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6311561" y="3026264"/>
                <a:ext cx="0" cy="2860326"/>
              </a:xfrm>
              <a:prstGeom prst="line">
                <a:avLst/>
              </a:prstGeom>
              <a:ln w="3175" cmpd="sng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flipV="1">
              <a:off x="741911" y="5875654"/>
              <a:ext cx="8062811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88646" y="87849"/>
            <a:ext cx="98334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로드맵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8646" y="647218"/>
            <a:ext cx="172358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단기 전략 </a:t>
            </a:r>
            <a:r>
              <a:rPr lang="en-US" altLang="ko-KR" sz="1100" dirty="0" smtClean="0">
                <a:solidFill>
                  <a:srgbClr val="404040"/>
                </a:solidFill>
              </a:rPr>
              <a:t>(~</a:t>
            </a:r>
            <a:r>
              <a:rPr lang="ko-KR" altLang="en-US" sz="1100" dirty="0" smtClean="0">
                <a:solidFill>
                  <a:srgbClr val="404040"/>
                </a:solidFill>
              </a:rPr>
              <a:t> 베타 버전</a:t>
            </a:r>
            <a:r>
              <a:rPr lang="en-US" altLang="ko-KR" sz="1100" dirty="0" smtClean="0">
                <a:solidFill>
                  <a:srgbClr val="404040"/>
                </a:solidFill>
              </a:rPr>
              <a:t>)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8646" y="1005606"/>
            <a:ext cx="2198909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SNS</a:t>
            </a:r>
            <a:r>
              <a:rPr lang="ko-KR" altLang="en-US" sz="1050" dirty="0" smtClean="0">
                <a:solidFill>
                  <a:srgbClr val="404040"/>
                </a:solidFill>
              </a:rPr>
              <a:t> 활용한 사전 브랜딩 전략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사전 고객 유치</a:t>
            </a:r>
            <a:r>
              <a:rPr lang="en-US" altLang="ko-KR" sz="1050" dirty="0" smtClean="0">
                <a:solidFill>
                  <a:srgbClr val="404040"/>
                </a:solidFill>
              </a:rPr>
              <a:t>,</a:t>
            </a:r>
            <a:r>
              <a:rPr lang="ko-KR" altLang="en-US" sz="1050" dirty="0" smtClean="0">
                <a:solidFill>
                  <a:srgbClr val="404040"/>
                </a:solidFill>
              </a:rPr>
              <a:t> 자발적 바이럴 효과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1,000</a:t>
            </a:r>
            <a:r>
              <a:rPr lang="ko-KR" altLang="en-US" sz="1050" dirty="0" smtClean="0">
                <a:solidFill>
                  <a:srgbClr val="404040"/>
                </a:solidFill>
              </a:rPr>
              <a:t>명의 고객과 함께 서비스 릴리즈</a:t>
            </a:r>
            <a:endParaRPr lang="en-US" altLang="ko-KR" sz="1050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8131" y="4943368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F79646"/>
                </a:solidFill>
              </a:rPr>
              <a:t>알파</a:t>
            </a:r>
            <a:endParaRPr lang="en-US" sz="1050" dirty="0">
              <a:solidFill>
                <a:srgbClr val="F7964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25324" y="4943368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F79646"/>
                </a:solidFill>
              </a:rPr>
              <a:t>글로즈 베타</a:t>
            </a:r>
            <a:endParaRPr lang="en-US" sz="1050" dirty="0">
              <a:solidFill>
                <a:srgbClr val="F79646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3945" y="4943368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79646"/>
                </a:solidFill>
              </a:rPr>
              <a:t>오픈</a:t>
            </a:r>
            <a:r>
              <a:rPr lang="ko-KR" altLang="ko-KR" sz="1100" b="1" dirty="0">
                <a:solidFill>
                  <a:srgbClr val="F79646"/>
                </a:solidFill>
              </a:rPr>
              <a:t> </a:t>
            </a:r>
            <a:r>
              <a:rPr lang="ko-KR" altLang="en-US" sz="1100" b="1" dirty="0" smtClean="0">
                <a:solidFill>
                  <a:srgbClr val="F79646"/>
                </a:solidFill>
              </a:rPr>
              <a:t>베타</a:t>
            </a:r>
            <a:endParaRPr lang="en-US" sz="1100" b="1" dirty="0">
              <a:solidFill>
                <a:srgbClr val="F7964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01882" y="4943368"/>
            <a:ext cx="550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79646"/>
                </a:solidFill>
              </a:rPr>
              <a:t>릴리즈</a:t>
            </a:r>
            <a:endParaRPr lang="en-US" sz="1100" b="1" dirty="0">
              <a:solidFill>
                <a:srgbClr val="F79646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6097" y="2189689"/>
            <a:ext cx="6531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고객 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명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5087" y="4085345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rgbClr val="404040"/>
                </a:solidFill>
              </a:rPr>
              <a:t>100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8891" y="3397430"/>
            <a:ext cx="3960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404040"/>
                </a:solidFill>
              </a:rPr>
              <a:t>5</a:t>
            </a:r>
            <a:r>
              <a:rPr lang="en-US" altLang="ko-KR" sz="1050" dirty="0" smtClean="0">
                <a:solidFill>
                  <a:srgbClr val="404040"/>
                </a:solidFill>
              </a:rPr>
              <a:t>00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7047" y="2660982"/>
            <a:ext cx="513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100" b="1" dirty="0" smtClean="0">
                <a:solidFill>
                  <a:srgbClr val="F79646"/>
                </a:solidFill>
              </a:rPr>
              <a:t>1</a:t>
            </a:r>
            <a:r>
              <a:rPr lang="en-US" altLang="ko-KR" sz="1100" b="1" dirty="0" smtClean="0">
                <a:solidFill>
                  <a:srgbClr val="F79646"/>
                </a:solidFill>
              </a:rPr>
              <a:t>,000</a:t>
            </a:r>
            <a:endParaRPr lang="en-US" sz="1100" b="1" dirty="0">
              <a:solidFill>
                <a:srgbClr val="F7964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5136" y="5405256"/>
            <a:ext cx="596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404040"/>
                </a:solidFill>
              </a:rPr>
              <a:t>SNS</a:t>
            </a:r>
            <a:r>
              <a:rPr lang="ko-KR" altLang="en-US" sz="900" dirty="0" smtClean="0">
                <a:solidFill>
                  <a:srgbClr val="404040"/>
                </a:solidFill>
              </a:rPr>
              <a:t> 개설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02268" y="5405256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컨텐츠 배포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79075" y="5648675"/>
            <a:ext cx="11592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마이크로 사이트 구축 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55473" y="5405256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rgbClr val="404040"/>
                </a:solidFill>
              </a:rPr>
              <a:t>컨텐츠 배포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99539" y="5871345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사용자 참여 </a:t>
            </a:r>
            <a:r>
              <a:rPr lang="en-US" altLang="ko-KR" sz="900" dirty="0">
                <a:solidFill>
                  <a:srgbClr val="404040"/>
                </a:solidFill>
              </a:rPr>
              <a:t>PR</a:t>
            </a:r>
            <a:r>
              <a:rPr lang="ko-KR" altLang="en-US" sz="900" dirty="0">
                <a:solidFill>
                  <a:srgbClr val="404040"/>
                </a:solidFill>
              </a:rPr>
              <a:t> </a:t>
            </a:r>
            <a:r>
              <a:rPr lang="ko-KR" altLang="en-US" sz="900" dirty="0" smtClean="0">
                <a:solidFill>
                  <a:srgbClr val="404040"/>
                </a:solidFill>
              </a:rPr>
              <a:t>자료 수집 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01680" y="5648675"/>
            <a:ext cx="1082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지역별 설문</a:t>
            </a:r>
            <a:r>
              <a:rPr lang="en-US" altLang="ko-KR" sz="900" dirty="0">
                <a:solidFill>
                  <a:srgbClr val="404040"/>
                </a:solidFill>
              </a:rPr>
              <a:t>,</a:t>
            </a:r>
            <a:r>
              <a:rPr lang="ko-KR" altLang="en-US" sz="900" dirty="0">
                <a:solidFill>
                  <a:srgbClr val="404040"/>
                </a:solidFill>
              </a:rPr>
              <a:t> 피드백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99871" y="5405256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컨텐츠 배포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8438" y="5648675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매스미디어 </a:t>
            </a:r>
            <a:r>
              <a:rPr lang="en-US" altLang="ko-KR" sz="900" dirty="0" smtClean="0">
                <a:solidFill>
                  <a:srgbClr val="404040"/>
                </a:solidFill>
              </a:rPr>
              <a:t>PR</a:t>
            </a:r>
            <a:r>
              <a:rPr lang="ko-KR" altLang="en-US" sz="900" dirty="0" smtClean="0">
                <a:solidFill>
                  <a:srgbClr val="404040"/>
                </a:solidFill>
              </a:rPr>
              <a:t>자료 배포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44609" y="254892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01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00743" y="254892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02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01740" y="254892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04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07815" y="4735262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단계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75063" y="254892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06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882378" y="4729444"/>
            <a:ext cx="1660878" cy="114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2543256" y="4593754"/>
            <a:ext cx="1548298" cy="135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091551" y="3925379"/>
            <a:ext cx="1863170" cy="668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941303" y="2714788"/>
            <a:ext cx="2055591" cy="1210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27" y="4151908"/>
            <a:ext cx="290109" cy="29010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588" y="4364407"/>
            <a:ext cx="289335" cy="289335"/>
          </a:xfrm>
          <a:prstGeom prst="rect">
            <a:avLst/>
          </a:prstGeom>
        </p:spPr>
      </p:pic>
      <p:pic>
        <p:nvPicPr>
          <p:cNvPr id="95" name="Picture 94" descr="스크린샷 2013-07-18 오후 3.05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42" y="4250126"/>
            <a:ext cx="287810" cy="290095"/>
          </a:xfrm>
          <a:prstGeom prst="rect">
            <a:avLst/>
          </a:prstGeom>
        </p:spPr>
      </p:pic>
      <p:pic>
        <p:nvPicPr>
          <p:cNvPr id="96" name="Picture 95" descr="스크린샷 2013-07-18 오후 2.30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1" y="3499650"/>
            <a:ext cx="282245" cy="277990"/>
          </a:xfrm>
          <a:prstGeom prst="rect">
            <a:avLst/>
          </a:prstGeom>
        </p:spPr>
      </p:pic>
      <p:pic>
        <p:nvPicPr>
          <p:cNvPr id="97" name="Picture 96" descr="스크린샷 2013-07-18 오후 2.47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81" y="3557130"/>
            <a:ext cx="324129" cy="326641"/>
          </a:xfrm>
          <a:prstGeom prst="rect">
            <a:avLst/>
          </a:prstGeom>
        </p:spPr>
      </p:pic>
      <p:pic>
        <p:nvPicPr>
          <p:cNvPr id="98" name="Picture 97" descr="스크린샷 2013-07-18 오후 2.31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76" y="3751344"/>
            <a:ext cx="289335" cy="28508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9043" y="3654051"/>
            <a:ext cx="302045" cy="30204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3301" y="2896481"/>
            <a:ext cx="290109" cy="290109"/>
          </a:xfrm>
          <a:prstGeom prst="rect">
            <a:avLst/>
          </a:prstGeom>
        </p:spPr>
      </p:pic>
      <p:pic>
        <p:nvPicPr>
          <p:cNvPr id="101" name="Picture 100" descr="스크린샷 2013-07-18 오후 3.13.1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14" y="3498790"/>
            <a:ext cx="282410" cy="284486"/>
          </a:xfrm>
          <a:prstGeom prst="rect">
            <a:avLst/>
          </a:prstGeom>
        </p:spPr>
      </p:pic>
      <p:pic>
        <p:nvPicPr>
          <p:cNvPr id="102" name="Picture 101" descr="스크린샷 2013-07-18 오후 3.13.0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45" y="3173816"/>
            <a:ext cx="307068" cy="328352"/>
          </a:xfrm>
          <a:prstGeom prst="rect">
            <a:avLst/>
          </a:prstGeom>
        </p:spPr>
      </p:pic>
      <p:pic>
        <p:nvPicPr>
          <p:cNvPr id="103" name="Picture 102" descr="스크린샷 2013-07-18 오후 2.40.5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24" y="3663309"/>
            <a:ext cx="312029" cy="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3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traight Connector 135"/>
          <p:cNvCxnSpPr/>
          <p:nvPr/>
        </p:nvCxnSpPr>
        <p:spPr>
          <a:xfrm flipV="1">
            <a:off x="877987" y="4864065"/>
            <a:ext cx="7329828" cy="1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672088" y="4951856"/>
            <a:ext cx="9284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브랜딩 고도화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67909" y="5413744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컨텐츠 생산 및 가공</a:t>
            </a:r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배포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220283" y="5657163"/>
            <a:ext cx="1059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서비스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컨텐츠 제휴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382722" y="4951856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컨텐츠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고도화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019110" y="4951856"/>
            <a:ext cx="9284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글로벌 고도화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941441" y="5879833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사용자 참여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자료 수집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012818" y="4951856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카테고리 고도화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66097" y="2198177"/>
            <a:ext cx="6531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고객 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명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207815" y="4737932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단계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125005" y="3946013"/>
            <a:ext cx="31053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글로벌 확장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한국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</a:rPr>
              <a:t> 일본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미국 </a:t>
            </a:r>
            <a:r>
              <a:rPr lang="ko-KR" altLang="ko-K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</a:rPr>
              <a:t>중국 </a:t>
            </a:r>
            <a:r>
              <a:rPr lang="ko-KR" altLang="ko-K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ko-KR" sz="1000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</a:rPr>
              <a:t>중동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</a:rPr>
              <a:t> 유럽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62841" y="4951856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릴리즈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014423" y="5413744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언어 및 성향분석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921365" y="5657163"/>
            <a:ext cx="10474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지역별 컨텐츠 번역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219607" y="5887995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 APP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배포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882379" y="2500985"/>
            <a:ext cx="0" cy="2363905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2600884" y="2834378"/>
            <a:ext cx="0" cy="1395484"/>
          </a:xfrm>
          <a:prstGeom prst="line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4146359" y="2834378"/>
            <a:ext cx="0" cy="816866"/>
          </a:xfrm>
          <a:prstGeom prst="line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5885864" y="2836402"/>
            <a:ext cx="0" cy="385303"/>
          </a:xfrm>
          <a:prstGeom prst="line">
            <a:avLst/>
          </a:prstGeom>
          <a:ln w="3175" cmpd="sng">
            <a:solidFill>
              <a:srgbClr val="F79646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77987" y="4229862"/>
            <a:ext cx="1714758" cy="508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2903245" y="3905161"/>
            <a:ext cx="602729" cy="4525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4726568" y="3254063"/>
            <a:ext cx="1159296" cy="514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125005" y="3651244"/>
            <a:ext cx="601564" cy="1172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2592745" y="4229862"/>
            <a:ext cx="310500" cy="127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2144609" y="244018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12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00743" y="244018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18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446281" y="2440182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F79646"/>
                </a:solidFill>
              </a:rPr>
              <a:t>~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ko-KR" altLang="ko-KR" sz="1050" b="1" dirty="0">
                <a:solidFill>
                  <a:srgbClr val="F79646"/>
                </a:solidFill>
              </a:rPr>
              <a:t>2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4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en-US" altLang="ko-KR" sz="1050" b="1" dirty="0">
                <a:solidFill>
                  <a:srgbClr val="F79646"/>
                </a:solidFill>
              </a:rPr>
              <a:t>M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onth </a:t>
            </a:r>
            <a:endParaRPr lang="en-US" sz="1050" b="1" dirty="0">
              <a:solidFill>
                <a:srgbClr val="F79646"/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flipV="1">
            <a:off x="7862429" y="2834378"/>
            <a:ext cx="0" cy="2001534"/>
          </a:xfrm>
          <a:prstGeom prst="line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6435772" y="2811326"/>
            <a:ext cx="1426657" cy="57910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5885864" y="3265488"/>
            <a:ext cx="549908" cy="124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1236132" y="5413744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서비스에 대한 인식 구체화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540561" y="5657163"/>
            <a:ext cx="1059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서비스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컨텐츠 제휴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261719" y="5879833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사용자 참여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자료 수집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320321" y="5413744"/>
            <a:ext cx="17363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확장된 개별 기능들에 대한 독립화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269794" y="5657163"/>
            <a:ext cx="1774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APP, PR APP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에 대한 개별 브랜딩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17866" y="5879833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사용자 참여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자료 수집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3505974" y="3905160"/>
            <a:ext cx="194769" cy="72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3700743" y="3651244"/>
            <a:ext cx="424262" cy="326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288646" y="1005606"/>
            <a:ext cx="6370178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사업을 확장하기 전에 사용자별</a:t>
            </a:r>
            <a:r>
              <a:rPr lang="en-US" altLang="ko-KR" sz="1050" dirty="0" smtClean="0">
                <a:solidFill>
                  <a:srgbClr val="404040"/>
                </a:solidFill>
              </a:rPr>
              <a:t>,</a:t>
            </a:r>
            <a:r>
              <a:rPr lang="ko-KR" altLang="en-US" sz="1050" dirty="0" smtClean="0">
                <a:solidFill>
                  <a:srgbClr val="404040"/>
                </a:solidFill>
              </a:rPr>
              <a:t> 지역별 유형을 파악하여 로컬라이제이션된 브랜드를 구축한다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그 이후 브랜딩에 맞는 지속적인 컨텐츠를 생산</a:t>
            </a:r>
            <a:r>
              <a:rPr lang="en-US" altLang="ko-KR" sz="1050" dirty="0" smtClean="0">
                <a:solidFill>
                  <a:srgbClr val="404040"/>
                </a:solidFill>
              </a:rPr>
              <a:t>/</a:t>
            </a:r>
            <a:r>
              <a:rPr lang="ko-KR" altLang="en-US" sz="1050" dirty="0" smtClean="0">
                <a:solidFill>
                  <a:srgbClr val="404040"/>
                </a:solidFill>
              </a:rPr>
              <a:t>배포</a:t>
            </a:r>
            <a:r>
              <a:rPr lang="en-US" altLang="ko-KR" sz="1050" dirty="0" smtClean="0">
                <a:solidFill>
                  <a:srgbClr val="404040"/>
                </a:solidFill>
              </a:rPr>
              <a:t>/</a:t>
            </a:r>
            <a:r>
              <a:rPr lang="ko-KR" altLang="en-US" sz="1050" dirty="0" smtClean="0">
                <a:solidFill>
                  <a:srgbClr val="404040"/>
                </a:solidFill>
              </a:rPr>
              <a:t>제휴한다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최종적으로는 하나의 포털 형식의 플랫폼 아닌</a:t>
            </a:r>
            <a:r>
              <a:rPr lang="en-US" altLang="ko-KR" sz="1050" dirty="0" smtClean="0">
                <a:solidFill>
                  <a:srgbClr val="404040"/>
                </a:solidFill>
              </a:rPr>
              <a:t>,</a:t>
            </a:r>
            <a:r>
              <a:rPr lang="ko-KR" altLang="en-US" sz="1050" dirty="0" smtClean="0">
                <a:solidFill>
                  <a:srgbClr val="404040"/>
                </a:solidFill>
              </a:rPr>
              <a:t> 세부 서비스별 독립된 브릿지 서비스를 구축한다</a:t>
            </a:r>
            <a:r>
              <a:rPr lang="en-US" altLang="ko-KR" sz="1050" dirty="0" smtClean="0">
                <a:solidFill>
                  <a:srgbClr val="404040"/>
                </a:solidFill>
              </a:rPr>
              <a:t>.(</a:t>
            </a:r>
            <a:r>
              <a:rPr lang="ko-KR" altLang="en-US" sz="1050" dirty="0" smtClean="0">
                <a:solidFill>
                  <a:srgbClr val="404040"/>
                </a:solidFill>
              </a:rPr>
              <a:t>새로운 형태의 플랫폼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88646" y="87849"/>
            <a:ext cx="98334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로드맵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8646" y="647218"/>
            <a:ext cx="194386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장기 전략 </a:t>
            </a:r>
            <a:r>
              <a:rPr lang="en-US" altLang="ko-KR" sz="1100" dirty="0" smtClean="0">
                <a:solidFill>
                  <a:srgbClr val="404040"/>
                </a:solidFill>
              </a:rPr>
              <a:t>(</a:t>
            </a:r>
            <a:r>
              <a:rPr lang="ko-KR" altLang="en-US" sz="1100" dirty="0" smtClean="0">
                <a:solidFill>
                  <a:srgbClr val="404040"/>
                </a:solidFill>
              </a:rPr>
              <a:t>정식 오픈 이후</a:t>
            </a:r>
            <a:r>
              <a:rPr lang="en-US" altLang="ko-KR" sz="1100" dirty="0" smtClean="0">
                <a:solidFill>
                  <a:srgbClr val="404040"/>
                </a:solidFill>
              </a:rPr>
              <a:t>)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6433" y="315534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7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r>
              <a:rPr lang="ko-KR" altLang="en-US" sz="1050" dirty="0" smtClean="0">
                <a:solidFill>
                  <a:srgbClr val="E46C0A"/>
                </a:solidFill>
              </a:rPr>
              <a:t>만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21105" y="1591085"/>
            <a:ext cx="11214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accent1"/>
                </a:solidFill>
              </a:rPr>
              <a:t>고객 수 </a:t>
            </a:r>
            <a:r>
              <a:rPr lang="ko-KR" altLang="ko-KR" sz="1050" dirty="0" smtClean="0">
                <a:solidFill>
                  <a:schemeClr val="accent1"/>
                </a:solidFill>
              </a:rPr>
              <a:t>3</a:t>
            </a:r>
            <a:r>
              <a:rPr lang="en-US" altLang="ko-KR" sz="1050" dirty="0" smtClean="0">
                <a:solidFill>
                  <a:schemeClr val="accent1"/>
                </a:solidFill>
              </a:rPr>
              <a:t>000</a:t>
            </a:r>
            <a:r>
              <a:rPr lang="ko-KR" altLang="en-US" sz="1050" dirty="0" smtClean="0">
                <a:solidFill>
                  <a:schemeClr val="accent1"/>
                </a:solidFill>
              </a:rPr>
              <a:t>만명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01260" y="1591085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chemeClr val="accent1"/>
                </a:solidFill>
              </a:rPr>
              <a:t>5</a:t>
            </a:r>
            <a:r>
              <a:rPr lang="en-US" altLang="ko-KR" sz="1050" dirty="0" smtClean="0">
                <a:solidFill>
                  <a:schemeClr val="accent1"/>
                </a:solidFill>
              </a:rPr>
              <a:t>000</a:t>
            </a:r>
            <a:r>
              <a:rPr lang="ko-KR" altLang="en-US" sz="1050" dirty="0" smtClean="0">
                <a:solidFill>
                  <a:schemeClr val="accent1"/>
                </a:solidFill>
              </a:rPr>
              <a:t>만명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2081" y="2684368"/>
            <a:ext cx="3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rgbClr val="E46C0A"/>
                </a:solidFill>
              </a:rPr>
              <a:t>1</a:t>
            </a:r>
            <a:r>
              <a:rPr lang="ko-KR" altLang="en-US" sz="1050" dirty="0" smtClean="0">
                <a:solidFill>
                  <a:srgbClr val="E46C0A"/>
                </a:solidFill>
              </a:rPr>
              <a:t>억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6433" y="3621938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5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r>
              <a:rPr lang="ko-KR" altLang="en-US" sz="1050" dirty="0" smtClean="0">
                <a:solidFill>
                  <a:srgbClr val="E46C0A"/>
                </a:solidFill>
              </a:rPr>
              <a:t>만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6433" y="4102904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3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r>
              <a:rPr lang="ko-KR" altLang="en-US" sz="1050" dirty="0" smtClean="0">
                <a:solidFill>
                  <a:srgbClr val="E46C0A"/>
                </a:solidFill>
              </a:rPr>
              <a:t>만</a:t>
            </a:r>
            <a:endParaRPr lang="en-US" sz="1050" dirty="0">
              <a:solidFill>
                <a:srgbClr val="E46C0A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125730" y="4672188"/>
            <a:ext cx="0" cy="203206"/>
          </a:xfrm>
          <a:prstGeom prst="line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3430" y="4640610"/>
            <a:ext cx="464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>
                <a:solidFill>
                  <a:srgbClr val="E46C0A"/>
                </a:solidFill>
              </a:rPr>
              <a:t>1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endParaRPr lang="en-US" sz="105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1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88646" y="87849"/>
            <a:ext cx="160130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중장기 목표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8646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목표시장</a:t>
            </a:r>
            <a:endParaRPr lang="en-US" sz="1100" dirty="0">
              <a:solidFill>
                <a:srgbClr val="404040"/>
              </a:solidFill>
            </a:endParaRPr>
          </a:p>
        </p:txBody>
      </p:sp>
      <p:pic>
        <p:nvPicPr>
          <p:cNvPr id="58" name="Picture 57" descr="스크린샷 2013-07-19 오후 3.0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59" y="2186287"/>
            <a:ext cx="6989005" cy="2630373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59" name="Down Arrow 58"/>
          <p:cNvSpPr/>
          <p:nvPr/>
        </p:nvSpPr>
        <p:spPr>
          <a:xfrm>
            <a:off x="4249137" y="5003259"/>
            <a:ext cx="993057" cy="56334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hape 48"/>
          <p:cNvSpPr txBox="1">
            <a:spLocks/>
          </p:cNvSpPr>
          <p:nvPr/>
        </p:nvSpPr>
        <p:spPr>
          <a:xfrm>
            <a:off x="299288" y="975771"/>
            <a:ext cx="7620894" cy="10043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ko" sz="1100" dirty="0" smtClean="0">
                <a:solidFill>
                  <a:srgbClr val="404040"/>
                </a:solidFill>
              </a:rPr>
              <a:t>1. </a:t>
            </a:r>
            <a:r>
              <a:rPr lang="ko" sz="1100" b="1" dirty="0" smtClean="0">
                <a:solidFill>
                  <a:srgbClr val="404040"/>
                </a:solidFill>
              </a:rPr>
              <a:t>사용자</a:t>
            </a:r>
            <a:r>
              <a:rPr lang="ko-KR" altLang="en-US" sz="1100" dirty="0" smtClean="0">
                <a:solidFill>
                  <a:srgbClr val="404040"/>
                </a:solidFill>
              </a:rPr>
              <a:t>     </a:t>
            </a:r>
            <a:r>
              <a:rPr lang="en-US" altLang="ko-KR" sz="1100" dirty="0" smtClean="0">
                <a:solidFill>
                  <a:srgbClr val="404040"/>
                </a:solidFill>
              </a:rPr>
              <a:t>:</a:t>
            </a:r>
            <a:r>
              <a:rPr lang="ko-KR" altLang="en-US" sz="1100" dirty="0" smtClean="0">
                <a:solidFill>
                  <a:srgbClr val="404040"/>
                </a:solidFill>
              </a:rPr>
              <a:t> 글로벌 모바일 메시징 서비스 </a:t>
            </a:r>
            <a:r>
              <a:rPr lang="ko" sz="1100" dirty="0" smtClean="0">
                <a:solidFill>
                  <a:srgbClr val="404040"/>
                </a:solidFill>
              </a:rPr>
              <a:t>사용자 대상 - </a:t>
            </a:r>
            <a:r>
              <a:rPr lang="ko" sz="1400" b="1" dirty="0" smtClean="0">
                <a:solidFill>
                  <a:schemeClr val="accent6"/>
                </a:solidFill>
              </a:rPr>
              <a:t>1억명 목표</a:t>
            </a:r>
          </a:p>
          <a:p>
            <a:pPr>
              <a:buFont typeface="Arial"/>
              <a:buNone/>
            </a:pPr>
            <a:r>
              <a:rPr lang="ko" sz="1100" dirty="0" smtClean="0">
                <a:solidFill>
                  <a:srgbClr val="404040"/>
                </a:solidFill>
              </a:rPr>
              <a:t>2. </a:t>
            </a:r>
            <a:r>
              <a:rPr lang="ko" sz="1100" b="1" dirty="0" smtClean="0">
                <a:solidFill>
                  <a:srgbClr val="404040"/>
                </a:solidFill>
              </a:rPr>
              <a:t>수익모델</a:t>
            </a:r>
            <a:r>
              <a:rPr lang="ko-KR" altLang="en-US" sz="1100" dirty="0" smtClean="0">
                <a:solidFill>
                  <a:srgbClr val="404040"/>
                </a:solidFill>
              </a:rPr>
              <a:t>  </a:t>
            </a:r>
            <a:r>
              <a:rPr lang="en-US" altLang="ko-KR" sz="1100" dirty="0" smtClean="0">
                <a:solidFill>
                  <a:srgbClr val="404040"/>
                </a:solidFill>
              </a:rPr>
              <a:t>:</a:t>
            </a:r>
            <a:r>
              <a:rPr lang="ko-KR" altLang="en-US" sz="1100" dirty="0" smtClean="0">
                <a:solidFill>
                  <a:srgbClr val="404040"/>
                </a:solidFill>
              </a:rPr>
              <a:t> </a:t>
            </a:r>
            <a:r>
              <a:rPr lang="ko" sz="1100" dirty="0" smtClean="0">
                <a:solidFill>
                  <a:srgbClr val="404040"/>
                </a:solidFill>
              </a:rPr>
              <a:t>광고 플랫폼으로 발전 - </a:t>
            </a:r>
            <a:r>
              <a:rPr lang="ko" sz="1400" b="1" dirty="0" smtClean="0">
                <a:solidFill>
                  <a:srgbClr val="F79646"/>
                </a:solidFill>
              </a:rPr>
              <a:t>년간 1억불</a:t>
            </a:r>
            <a:r>
              <a:rPr lang="en-US" altLang="ko" sz="1400" b="1" dirty="0" smtClean="0">
                <a:solidFill>
                  <a:srgbClr val="F79646"/>
                </a:solidFill>
              </a:rPr>
              <a:t> </a:t>
            </a:r>
            <a:r>
              <a:rPr lang="ko" sz="1400" b="1" dirty="0" smtClean="0">
                <a:solidFill>
                  <a:srgbClr val="F79646"/>
                </a:solidFill>
              </a:rPr>
              <a:t>목표</a:t>
            </a:r>
          </a:p>
          <a:p>
            <a:pPr>
              <a:buFont typeface="Arial"/>
              <a:buNone/>
            </a:pPr>
            <a:r>
              <a:rPr lang="ko" sz="1100" dirty="0" smtClean="0">
                <a:solidFill>
                  <a:srgbClr val="404040"/>
                </a:solidFill>
              </a:rPr>
              <a:t>3. </a:t>
            </a:r>
            <a:r>
              <a:rPr lang="ko" sz="1100" b="1" dirty="0" smtClean="0">
                <a:solidFill>
                  <a:srgbClr val="404040"/>
                </a:solidFill>
              </a:rPr>
              <a:t>투자비 회수 모델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  </a:t>
            </a:r>
            <a:r>
              <a:rPr lang="en-US" altLang="ko-KR" sz="1100" dirty="0" smtClean="0">
                <a:solidFill>
                  <a:srgbClr val="404040"/>
                </a:solidFill>
              </a:rPr>
              <a:t>:</a:t>
            </a:r>
            <a:r>
              <a:rPr lang="ko-KR" altLang="en-US" sz="1100" dirty="0" smtClean="0">
                <a:solidFill>
                  <a:srgbClr val="404040"/>
                </a:solidFill>
              </a:rPr>
              <a:t> </a:t>
            </a:r>
            <a:r>
              <a:rPr lang="ko" sz="1100" dirty="0" smtClean="0">
                <a:solidFill>
                  <a:srgbClr val="404040"/>
                </a:solidFill>
              </a:rPr>
              <a:t>투자지분에 따른 이익배당과 더불어</a:t>
            </a:r>
            <a:r>
              <a:rPr lang="ko-KR" altLang="en-US" sz="1100" dirty="0" smtClean="0">
                <a:solidFill>
                  <a:srgbClr val="404040"/>
                </a:solidFill>
              </a:rPr>
              <a:t> </a:t>
            </a:r>
            <a:r>
              <a:rPr lang="ko" sz="1400" b="1" dirty="0" smtClean="0">
                <a:solidFill>
                  <a:srgbClr val="F79646"/>
                </a:solidFill>
              </a:rPr>
              <a:t>글로벌 대기업에 매각할 수도 있음, 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 </a:t>
            </a:r>
            <a:r>
              <a:rPr lang="ko" sz="1400" b="1" dirty="0" smtClean="0">
                <a:solidFill>
                  <a:srgbClr val="F79646"/>
                </a:solidFill>
              </a:rPr>
              <a:t>10억불 목표</a:t>
            </a:r>
            <a:endParaRPr lang="ko" sz="1400" b="1" dirty="0">
              <a:solidFill>
                <a:srgbClr val="F79646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70002" y="5681987"/>
            <a:ext cx="5742494" cy="6022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rgbClr val="404040"/>
                </a:solidFill>
              </a:rPr>
              <a:t>우리의 중장기 목표는 카카오톡의 후발주자인 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“Line”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의 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1/3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인 규모</a:t>
            </a:r>
            <a:r>
              <a:rPr lang="ko-KR" altLang="en-US" sz="1400" dirty="0" smtClean="0">
                <a:solidFill>
                  <a:srgbClr val="404040"/>
                </a:solidFill>
              </a:rPr>
              <a:t>를 목표로</a:t>
            </a:r>
            <a:endParaRPr lang="en-US" altLang="ko-KR" sz="1400" dirty="0" smtClean="0">
              <a:solidFill>
                <a:srgbClr val="40404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ko-KR" sz="1400" b="1" dirty="0" smtClean="0">
                <a:solidFill>
                  <a:srgbClr val="F79646"/>
                </a:solidFill>
              </a:rPr>
              <a:t>1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억명의 고객과 객단가 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1,000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원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을</a:t>
            </a:r>
            <a:r>
              <a:rPr lang="ko-KR" altLang="en-US" sz="1400" dirty="0" smtClean="0">
                <a:solidFill>
                  <a:srgbClr val="F79646"/>
                </a:solidFill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기준으로</a:t>
            </a:r>
            <a:r>
              <a:rPr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accent6"/>
                </a:solidFill>
              </a:rPr>
              <a:t>1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,000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억원의 매출을 추정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하고 있음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65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8646" y="647218"/>
            <a:ext cx="1364476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목표시장 전망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646" y="87849"/>
            <a:ext cx="160130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중장기 목표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hape 48"/>
          <p:cNvSpPr txBox="1">
            <a:spLocks/>
          </p:cNvSpPr>
          <p:nvPr/>
        </p:nvSpPr>
        <p:spPr>
          <a:xfrm>
            <a:off x="299288" y="1003993"/>
            <a:ext cx="1873823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k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모바일 광고 시장 규모 확대</a:t>
            </a:r>
            <a:endParaRPr lang="k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스크린샷 2013-07-22 오후 2.56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"/>
          <a:stretch/>
        </p:blipFill>
        <p:spPr>
          <a:xfrm>
            <a:off x="1055883" y="4518587"/>
            <a:ext cx="4668890" cy="2097291"/>
          </a:xfrm>
          <a:prstGeom prst="rect">
            <a:avLst/>
          </a:prstGeom>
        </p:spPr>
      </p:pic>
      <p:pic>
        <p:nvPicPr>
          <p:cNvPr id="13" name="Picture 12" descr="스크린샷 2013-07-22 오후 2.5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5" y="1426245"/>
            <a:ext cx="4668890" cy="2362656"/>
          </a:xfrm>
          <a:prstGeom prst="rect">
            <a:avLst/>
          </a:prstGeom>
        </p:spPr>
      </p:pic>
      <p:sp>
        <p:nvSpPr>
          <p:cNvPr id="14" name="Shape 48"/>
          <p:cNvSpPr txBox="1">
            <a:spLocks/>
          </p:cNvSpPr>
          <p:nvPr/>
        </p:nvSpPr>
        <p:spPr>
          <a:xfrm>
            <a:off x="299288" y="4109071"/>
            <a:ext cx="2721852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모바일 메시져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‘Line’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매출액 증가 추이 </a:t>
            </a:r>
            <a:endParaRPr lang="k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6288" y="1399734"/>
            <a:ext cx="3258871" cy="1056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b="1" dirty="0">
                <a:solidFill>
                  <a:srgbClr val="404040"/>
                </a:solidFill>
              </a:rPr>
              <a:t>일찍부터 모바일에서 </a:t>
            </a:r>
            <a:r>
              <a:rPr lang="ko-KR" altLang="en-US" sz="1050" b="1" dirty="0" smtClean="0">
                <a:solidFill>
                  <a:srgbClr val="404040"/>
                </a:solidFill>
              </a:rPr>
              <a:t>수익화 </a:t>
            </a:r>
            <a:r>
              <a:rPr lang="ko-KR" altLang="en-US" sz="1050" b="1" dirty="0">
                <a:solidFill>
                  <a:srgbClr val="404040"/>
                </a:solidFill>
              </a:rPr>
              <a:t>되고 있는 부분</a:t>
            </a:r>
            <a:r>
              <a:rPr lang="ko-KR" altLang="en-US" sz="1050" dirty="0">
                <a:solidFill>
                  <a:srgbClr val="404040"/>
                </a:solidFill>
              </a:rPr>
              <a:t>은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유료 </a:t>
            </a:r>
            <a:r>
              <a:rPr lang="en-US" altLang="ko-KR" sz="1050" dirty="0">
                <a:solidFill>
                  <a:srgbClr val="404040"/>
                </a:solidFill>
              </a:rPr>
              <a:t>Application </a:t>
            </a:r>
            <a:r>
              <a:rPr lang="ko-KR" altLang="en-US" sz="1050" dirty="0">
                <a:solidFill>
                  <a:srgbClr val="404040"/>
                </a:solidFill>
              </a:rPr>
              <a:t>판매와 </a:t>
            </a:r>
            <a:r>
              <a:rPr lang="ko-KR" altLang="en-US" sz="1050" b="1" dirty="0" smtClean="0">
                <a:solidFill>
                  <a:schemeClr val="accent6"/>
                </a:solidFill>
              </a:rPr>
              <a:t>광고매출 </a:t>
            </a:r>
            <a:r>
              <a:rPr lang="ko-KR" altLang="en-US" sz="1050" dirty="0">
                <a:solidFill>
                  <a:srgbClr val="404040"/>
                </a:solidFill>
              </a:rPr>
              <a:t>부문이다</a:t>
            </a:r>
            <a:r>
              <a:rPr lang="en-US" altLang="ko-KR" sz="1050" dirty="0">
                <a:solidFill>
                  <a:srgbClr val="404040"/>
                </a:solidFill>
              </a:rPr>
              <a:t>.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두 시장의 </a:t>
            </a:r>
            <a:r>
              <a:rPr lang="ko-KR" altLang="en-US" sz="1050" dirty="0">
                <a:solidFill>
                  <a:srgbClr val="404040"/>
                </a:solidFill>
              </a:rPr>
              <a:t>매출규모가 </a:t>
            </a:r>
            <a:r>
              <a:rPr lang="en-US" altLang="ko-KR" sz="1050" dirty="0" smtClean="0">
                <a:solidFill>
                  <a:srgbClr val="404040"/>
                </a:solidFill>
              </a:rPr>
              <a:t>2008</a:t>
            </a:r>
            <a:r>
              <a:rPr lang="ko-KR" altLang="en-US" sz="1050" dirty="0" smtClean="0">
                <a:solidFill>
                  <a:srgbClr val="404040"/>
                </a:solidFill>
              </a:rPr>
              <a:t>년 </a:t>
            </a:r>
            <a:r>
              <a:rPr lang="en-US" altLang="ko-KR" sz="1050" dirty="0">
                <a:solidFill>
                  <a:srgbClr val="404040"/>
                </a:solidFill>
              </a:rPr>
              <a:t>0.7</a:t>
            </a:r>
            <a:r>
              <a:rPr lang="ko-KR" altLang="en-US" sz="1050" dirty="0">
                <a:solidFill>
                  <a:srgbClr val="404040"/>
                </a:solidFill>
              </a:rPr>
              <a:t>억불에서</a:t>
            </a:r>
            <a:r>
              <a:rPr lang="en-US" altLang="ko-KR" sz="1050" dirty="0">
                <a:solidFill>
                  <a:srgbClr val="404040"/>
                </a:solidFill>
              </a:rPr>
              <a:t>,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2012</a:t>
            </a:r>
            <a:r>
              <a:rPr lang="ko-KR" altLang="en-US" sz="1050" dirty="0" smtClean="0">
                <a:solidFill>
                  <a:srgbClr val="404040"/>
                </a:solidFill>
              </a:rPr>
              <a:t>년 </a:t>
            </a:r>
            <a:r>
              <a:rPr lang="en-US" altLang="ko-KR" sz="1050" dirty="0">
                <a:solidFill>
                  <a:srgbClr val="404040"/>
                </a:solidFill>
              </a:rPr>
              <a:t>190</a:t>
            </a:r>
            <a:r>
              <a:rPr lang="ko-KR" altLang="en-US" sz="1050" dirty="0">
                <a:solidFill>
                  <a:srgbClr val="404040"/>
                </a:solidFill>
              </a:rPr>
              <a:t>억불 규모로 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매년 </a:t>
            </a:r>
            <a:r>
              <a:rPr lang="en-US" altLang="ko-KR" sz="1050" b="1" dirty="0">
                <a:solidFill>
                  <a:srgbClr val="F79646"/>
                </a:solidFill>
              </a:rPr>
              <a:t>2</a:t>
            </a:r>
            <a:r>
              <a:rPr lang="ko-KR" altLang="en-US" sz="1050" b="1" dirty="0">
                <a:solidFill>
                  <a:srgbClr val="F79646"/>
                </a:solidFill>
              </a:rPr>
              <a:t>배씩 성장</a:t>
            </a:r>
            <a:r>
              <a:rPr lang="ko-KR" altLang="en-US" sz="1050" dirty="0">
                <a:solidFill>
                  <a:srgbClr val="404040"/>
                </a:solidFill>
              </a:rPr>
              <a:t>하고 </a:t>
            </a:r>
            <a:r>
              <a:rPr lang="ko-KR" altLang="en-US" sz="1050" dirty="0" smtClean="0">
                <a:solidFill>
                  <a:srgbClr val="404040"/>
                </a:solidFill>
              </a:rPr>
              <a:t>있다</a:t>
            </a:r>
            <a:r>
              <a:rPr lang="en-US" altLang="ko-KR" sz="1050" dirty="0">
                <a:solidFill>
                  <a:srgbClr val="404040"/>
                </a:solidFill>
              </a:rPr>
              <a:t>.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6288" y="4462783"/>
            <a:ext cx="3443356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NHN </a:t>
            </a:r>
            <a:r>
              <a:rPr lang="ko-KR" altLang="en-US" sz="1050" dirty="0">
                <a:solidFill>
                  <a:srgbClr val="404040"/>
                </a:solidFill>
              </a:rPr>
              <a:t>은 연초대비 </a:t>
            </a:r>
            <a:r>
              <a:rPr lang="en-US" altLang="ko-KR" sz="1050" dirty="0">
                <a:solidFill>
                  <a:srgbClr val="404040"/>
                </a:solidFill>
              </a:rPr>
              <a:t>43%</a:t>
            </a:r>
            <a:r>
              <a:rPr lang="ko-KR" altLang="en-US" sz="1050" dirty="0">
                <a:solidFill>
                  <a:srgbClr val="404040"/>
                </a:solidFill>
              </a:rPr>
              <a:t>의 주가상승을 </a:t>
            </a:r>
            <a:r>
              <a:rPr lang="ko-KR" altLang="en-US" sz="1050" dirty="0" smtClean="0">
                <a:solidFill>
                  <a:srgbClr val="404040"/>
                </a:solidFill>
              </a:rPr>
              <a:t>기록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이러한 </a:t>
            </a:r>
            <a:r>
              <a:rPr lang="ko-KR" altLang="en-US" sz="1050" dirty="0">
                <a:solidFill>
                  <a:srgbClr val="404040"/>
                </a:solidFill>
              </a:rPr>
              <a:t>주가 상승은 글로벌 확장되고 있는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동사의 </a:t>
            </a:r>
            <a:r>
              <a:rPr lang="ko-KR" altLang="en-US" sz="1050" b="1" dirty="0">
                <a:solidFill>
                  <a:srgbClr val="F79646"/>
                </a:solidFill>
              </a:rPr>
              <a:t>모바일 메신져 </a:t>
            </a:r>
            <a:r>
              <a:rPr lang="en-US" altLang="ko-KR" sz="1050" b="1" dirty="0">
                <a:solidFill>
                  <a:srgbClr val="F79646"/>
                </a:solidFill>
              </a:rPr>
              <a:t>LINE</a:t>
            </a:r>
            <a:r>
              <a:rPr lang="ko-KR" altLang="en-US" sz="1050" b="1" dirty="0">
                <a:solidFill>
                  <a:srgbClr val="F79646"/>
                </a:solidFill>
              </a:rPr>
              <a:t>성장에 대한 기대감 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때문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.</a:t>
            </a:r>
            <a:endParaRPr lang="en-US" sz="1050" b="1" dirty="0">
              <a:solidFill>
                <a:srgbClr val="F79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6288" y="5227628"/>
            <a:ext cx="36266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최근에는 </a:t>
            </a:r>
            <a:r>
              <a:rPr lang="ko-KR" altLang="en-US" sz="1050" dirty="0">
                <a:solidFill>
                  <a:srgbClr val="404040"/>
                </a:solidFill>
              </a:rPr>
              <a:t>공정거래위원회로부터 불공정행위 등에 관한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b="1" dirty="0" smtClean="0">
                <a:solidFill>
                  <a:srgbClr val="F79646"/>
                </a:solidFill>
              </a:rPr>
              <a:t>조사를 </a:t>
            </a:r>
            <a:r>
              <a:rPr lang="ko-KR" altLang="en-US" sz="1050" b="1" dirty="0">
                <a:solidFill>
                  <a:srgbClr val="F79646"/>
                </a:solidFill>
              </a:rPr>
              <a:t>받고 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있는 과정에서도 가입자와 매출은 지속 증가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.</a:t>
            </a:r>
            <a:endParaRPr lang="en-US" altLang="ko-KR" sz="105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sz="1050" b="1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따라서 앞으로 </a:t>
            </a:r>
            <a:r>
              <a:rPr lang="ko-KR" altLang="en-US" sz="1050" dirty="0">
                <a:solidFill>
                  <a:srgbClr val="404040"/>
                </a:solidFill>
              </a:rPr>
              <a:t>창출될 모바일 수익에 대한 </a:t>
            </a:r>
            <a:r>
              <a:rPr lang="ko-KR" altLang="en-US" sz="1050" dirty="0" smtClean="0">
                <a:solidFill>
                  <a:srgbClr val="404040"/>
                </a:solidFill>
              </a:rPr>
              <a:t>시장의 </a:t>
            </a:r>
            <a:r>
              <a:rPr lang="ko-KR" altLang="en-US" sz="1050" dirty="0">
                <a:solidFill>
                  <a:srgbClr val="404040"/>
                </a:solidFill>
              </a:rPr>
              <a:t>평가는</a:t>
            </a:r>
            <a:r>
              <a:rPr lang="en-US" altLang="ko-KR" sz="1050" dirty="0">
                <a:solidFill>
                  <a:srgbClr val="404040"/>
                </a:solidFill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</a:rPr>
              <a:t>우리의 생각 이상으로 평가되고 있는 </a:t>
            </a:r>
            <a:r>
              <a:rPr lang="ko-KR" altLang="en-US" sz="1050" dirty="0" smtClean="0">
                <a:solidFill>
                  <a:srgbClr val="404040"/>
                </a:solidFill>
              </a:rPr>
              <a:t>상황임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  <a:endParaRPr lang="en-US" sz="105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5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8646" y="647218"/>
            <a:ext cx="304532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목표시장 선행 성공사례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투자비 회수 모델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646" y="87849"/>
            <a:ext cx="160130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rgbClr val="404040"/>
                </a:solidFill>
              </a:rPr>
              <a:t>중장기 목표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9" name="Shape 48"/>
          <p:cNvSpPr txBox="1">
            <a:spLocks/>
          </p:cNvSpPr>
          <p:nvPr/>
        </p:nvSpPr>
        <p:spPr>
          <a:xfrm>
            <a:off x="430986" y="2386911"/>
            <a:ext cx="1873823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ko" sz="1100" b="1" dirty="0" smtClean="0">
                <a:solidFill>
                  <a:srgbClr val="404040"/>
                </a:solidFill>
              </a:rPr>
              <a:t>1.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텀블러</a:t>
            </a:r>
            <a:endParaRPr lang="ko" sz="1400" b="1" dirty="0">
              <a:solidFill>
                <a:srgbClr val="40404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334" y="4786751"/>
            <a:ext cx="247889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404040"/>
                </a:solidFill>
              </a:rPr>
              <a:t>2013</a:t>
            </a:r>
            <a:r>
              <a:rPr lang="ko-KR" altLang="en-US" sz="1000" dirty="0">
                <a:solidFill>
                  <a:srgbClr val="404040"/>
                </a:solidFill>
              </a:rPr>
              <a:t>년 </a:t>
            </a:r>
            <a:r>
              <a:rPr lang="en-US" altLang="ko-KR" sz="1000" dirty="0">
                <a:solidFill>
                  <a:srgbClr val="404040"/>
                </a:solidFill>
              </a:rPr>
              <a:t>5</a:t>
            </a:r>
            <a:r>
              <a:rPr lang="ko-KR" altLang="en-US" sz="1000" dirty="0">
                <a:solidFill>
                  <a:srgbClr val="404040"/>
                </a:solidFill>
              </a:rPr>
              <a:t>월 미국 </a:t>
            </a:r>
            <a:r>
              <a:rPr lang="en-US" altLang="ko-KR" sz="1000" dirty="0">
                <a:solidFill>
                  <a:srgbClr val="404040"/>
                </a:solidFill>
              </a:rPr>
              <a:t>Yahoo </a:t>
            </a:r>
            <a:r>
              <a:rPr lang="ko-KR" altLang="en-US" sz="1000" dirty="0">
                <a:solidFill>
                  <a:srgbClr val="404040"/>
                </a:solidFill>
              </a:rPr>
              <a:t>는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월 </a:t>
            </a:r>
            <a:r>
              <a:rPr lang="ko-KR" altLang="en-US" sz="1000" dirty="0">
                <a:solidFill>
                  <a:srgbClr val="404040"/>
                </a:solidFill>
              </a:rPr>
              <a:t>방문자수가 </a:t>
            </a:r>
            <a:r>
              <a:rPr lang="en-US" altLang="ko-KR" sz="1000" b="1" dirty="0">
                <a:solidFill>
                  <a:srgbClr val="F79646"/>
                </a:solidFill>
              </a:rPr>
              <a:t>3</a:t>
            </a:r>
            <a:r>
              <a:rPr lang="ko-KR" altLang="en-US" sz="1000" b="1" dirty="0">
                <a:solidFill>
                  <a:srgbClr val="F79646"/>
                </a:solidFill>
              </a:rPr>
              <a:t>억명</a:t>
            </a:r>
            <a:r>
              <a:rPr lang="ko-KR" altLang="en-US" sz="1000" dirty="0">
                <a:solidFill>
                  <a:srgbClr val="404040"/>
                </a:solidFill>
              </a:rPr>
              <a:t>에 달하는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이미지 </a:t>
            </a:r>
            <a:r>
              <a:rPr lang="ko-KR" altLang="en-US" sz="1000" dirty="0">
                <a:solidFill>
                  <a:srgbClr val="404040"/>
                </a:solidFill>
              </a:rPr>
              <a:t>중심의 </a:t>
            </a:r>
            <a:r>
              <a:rPr lang="ko-KR" altLang="en-US" sz="1000" dirty="0" smtClean="0">
                <a:solidFill>
                  <a:srgbClr val="404040"/>
                </a:solidFill>
              </a:rPr>
              <a:t>마이크로 </a:t>
            </a:r>
            <a:r>
              <a:rPr lang="ko-KR" altLang="en-US" sz="1000" dirty="0">
                <a:solidFill>
                  <a:srgbClr val="404040"/>
                </a:solidFill>
              </a:rPr>
              <a:t>블로그 </a:t>
            </a:r>
            <a:r>
              <a:rPr lang="ko-KR" altLang="en-US" sz="1000" dirty="0" smtClean="0">
                <a:solidFill>
                  <a:srgbClr val="404040"/>
                </a:solidFill>
              </a:rPr>
              <a:t>서비스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‘</a:t>
            </a:r>
            <a:r>
              <a:rPr lang="ko-KR" altLang="en-US" sz="1000" b="1" dirty="0">
                <a:solidFill>
                  <a:srgbClr val="404040"/>
                </a:solidFill>
              </a:rPr>
              <a:t>텀블러’</a:t>
            </a:r>
            <a:r>
              <a:rPr lang="ko-KR" altLang="en-US" sz="1000" dirty="0">
                <a:solidFill>
                  <a:srgbClr val="404040"/>
                </a:solidFill>
              </a:rPr>
              <a:t>를 </a:t>
            </a:r>
            <a:r>
              <a:rPr lang="en-US" altLang="ko-KR" sz="1100" b="1" dirty="0">
                <a:solidFill>
                  <a:schemeClr val="accent6"/>
                </a:solidFill>
              </a:rPr>
              <a:t>11</a:t>
            </a:r>
            <a:r>
              <a:rPr lang="ko-KR" altLang="en-US" sz="1100" b="1" dirty="0">
                <a:solidFill>
                  <a:schemeClr val="accent6"/>
                </a:solidFill>
              </a:rPr>
              <a:t>억 불에 인수</a:t>
            </a:r>
            <a:r>
              <a:rPr lang="ko-KR" altLang="en-US" sz="1000" dirty="0">
                <a:solidFill>
                  <a:srgbClr val="404040"/>
                </a:solidFill>
              </a:rPr>
              <a:t>하였다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2" name="Shape 48"/>
          <p:cNvSpPr txBox="1">
            <a:spLocks/>
          </p:cNvSpPr>
          <p:nvPr/>
        </p:nvSpPr>
        <p:spPr>
          <a:xfrm>
            <a:off x="3371957" y="2386911"/>
            <a:ext cx="1873823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altLang="ko-KR" sz="1100" b="1" dirty="0">
                <a:solidFill>
                  <a:srgbClr val="404040"/>
                </a:solidFill>
              </a:rPr>
              <a:t>2</a:t>
            </a:r>
            <a:r>
              <a:rPr lang="ko" sz="1100" b="1" dirty="0" smtClean="0">
                <a:solidFill>
                  <a:srgbClr val="404040"/>
                </a:solidFill>
              </a:rPr>
              <a:t>.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인스타그램</a:t>
            </a:r>
            <a:endParaRPr lang="ko" sz="1400" b="1" dirty="0">
              <a:solidFill>
                <a:srgbClr val="40404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4305" y="4786751"/>
            <a:ext cx="229540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404040"/>
                </a:solidFill>
              </a:rPr>
              <a:t>2012</a:t>
            </a:r>
            <a:r>
              <a:rPr lang="ko-KR" altLang="en-US" sz="1000" dirty="0">
                <a:solidFill>
                  <a:srgbClr val="404040"/>
                </a:solidFill>
              </a:rPr>
              <a:t>년 </a:t>
            </a:r>
            <a:r>
              <a:rPr lang="en-US" altLang="ko-KR" sz="1000" dirty="0">
                <a:solidFill>
                  <a:srgbClr val="404040"/>
                </a:solidFill>
              </a:rPr>
              <a:t>4</a:t>
            </a:r>
            <a:r>
              <a:rPr lang="ko-KR" altLang="en-US" sz="1000" dirty="0">
                <a:solidFill>
                  <a:srgbClr val="404040"/>
                </a:solidFill>
              </a:rPr>
              <a:t>월 페이스북은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사용자수 </a:t>
            </a:r>
            <a:r>
              <a:rPr lang="en-US" altLang="ko-KR" sz="1000" b="1" dirty="0">
                <a:solidFill>
                  <a:srgbClr val="F79646"/>
                </a:solidFill>
              </a:rPr>
              <a:t>1</a:t>
            </a:r>
            <a:r>
              <a:rPr lang="ko-KR" altLang="en-US" sz="1000" b="1" dirty="0">
                <a:solidFill>
                  <a:srgbClr val="F79646"/>
                </a:solidFill>
              </a:rPr>
              <a:t>억명</a:t>
            </a:r>
            <a:r>
              <a:rPr lang="ko-KR" altLang="en-US" sz="1000" dirty="0">
                <a:solidFill>
                  <a:srgbClr val="404040"/>
                </a:solidFill>
              </a:rPr>
              <a:t>의 사진 공유 </a:t>
            </a:r>
            <a:r>
              <a:rPr lang="ko-KR" altLang="en-US" sz="1000" dirty="0" smtClean="0">
                <a:solidFill>
                  <a:srgbClr val="404040"/>
                </a:solidFill>
              </a:rPr>
              <a:t>애플리케이션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b="1" dirty="0" smtClean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‘</a:t>
            </a:r>
            <a:r>
              <a:rPr lang="ko-KR" altLang="en-US" sz="1000" b="1" dirty="0">
                <a:solidFill>
                  <a:srgbClr val="404040"/>
                </a:solidFill>
              </a:rPr>
              <a:t>인스타그램’</a:t>
            </a:r>
            <a:r>
              <a:rPr lang="ko-KR" altLang="en-US" sz="1000" dirty="0">
                <a:solidFill>
                  <a:srgbClr val="404040"/>
                </a:solidFill>
              </a:rPr>
              <a:t>을 </a:t>
            </a:r>
            <a:r>
              <a:rPr lang="en-US" altLang="ko-KR" sz="1100" b="1" dirty="0">
                <a:solidFill>
                  <a:srgbClr val="F79646"/>
                </a:solidFill>
              </a:rPr>
              <a:t>10</a:t>
            </a:r>
            <a:r>
              <a:rPr lang="ko-KR" altLang="en-US" sz="1100" b="1" dirty="0">
                <a:solidFill>
                  <a:srgbClr val="F79646"/>
                </a:solidFill>
              </a:rPr>
              <a:t>억 달러에 인수</a:t>
            </a:r>
            <a:r>
              <a:rPr lang="ko-KR" altLang="en-US" sz="1000" dirty="0">
                <a:solidFill>
                  <a:srgbClr val="404040"/>
                </a:solidFill>
              </a:rPr>
              <a:t>하였다</a:t>
            </a:r>
            <a:r>
              <a:rPr lang="en-US" altLang="ko-KR" sz="1000" dirty="0">
                <a:solidFill>
                  <a:srgbClr val="404040"/>
                </a:solidFill>
              </a:rPr>
              <a:t>.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6" name="Shape 48"/>
          <p:cNvSpPr txBox="1">
            <a:spLocks/>
          </p:cNvSpPr>
          <p:nvPr/>
        </p:nvSpPr>
        <p:spPr>
          <a:xfrm>
            <a:off x="6160120" y="2388482"/>
            <a:ext cx="1873823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altLang="ko-KR" sz="1100" b="1" dirty="0">
                <a:solidFill>
                  <a:srgbClr val="404040"/>
                </a:solidFill>
              </a:rPr>
              <a:t>3</a:t>
            </a:r>
            <a:r>
              <a:rPr lang="ko" sz="1100" b="1" dirty="0" smtClean="0">
                <a:solidFill>
                  <a:srgbClr val="404040"/>
                </a:solidFill>
              </a:rPr>
              <a:t>.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유튜브</a:t>
            </a:r>
            <a:endParaRPr lang="ko" sz="1400" b="1" dirty="0">
              <a:solidFill>
                <a:srgbClr val="40404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2468" y="4788322"/>
            <a:ext cx="188147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404040"/>
                </a:solidFill>
              </a:rPr>
              <a:t>2006</a:t>
            </a:r>
            <a:r>
              <a:rPr lang="ko-KR" altLang="en-US" sz="1000" dirty="0">
                <a:solidFill>
                  <a:srgbClr val="404040"/>
                </a:solidFill>
              </a:rPr>
              <a:t>년 </a:t>
            </a:r>
            <a:r>
              <a:rPr lang="en-US" altLang="ko-KR" sz="1000" dirty="0">
                <a:solidFill>
                  <a:srgbClr val="404040"/>
                </a:solidFill>
              </a:rPr>
              <a:t>10</a:t>
            </a:r>
            <a:r>
              <a:rPr lang="ko-KR" altLang="en-US" sz="1000" dirty="0">
                <a:solidFill>
                  <a:srgbClr val="404040"/>
                </a:solidFill>
              </a:rPr>
              <a:t>월 구글은</a:t>
            </a:r>
            <a:r>
              <a:rPr lang="en-US" altLang="ko-KR" sz="1000" dirty="0">
                <a:solidFill>
                  <a:srgbClr val="404040"/>
                </a:solidFill>
              </a:rPr>
              <a:t>,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당시 </a:t>
            </a:r>
            <a:r>
              <a:rPr lang="ko-KR" altLang="en-US" sz="1000" dirty="0">
                <a:solidFill>
                  <a:srgbClr val="404040"/>
                </a:solidFill>
              </a:rPr>
              <a:t>월 </a:t>
            </a:r>
            <a:r>
              <a:rPr lang="en-US" altLang="ko-KR" sz="1000" b="1" dirty="0">
                <a:solidFill>
                  <a:srgbClr val="F79646"/>
                </a:solidFill>
              </a:rPr>
              <a:t>3</a:t>
            </a:r>
            <a:r>
              <a:rPr lang="ko-KR" altLang="en-US" sz="1000" b="1" dirty="0">
                <a:solidFill>
                  <a:srgbClr val="F79646"/>
                </a:solidFill>
              </a:rPr>
              <a:t>억 </a:t>
            </a:r>
            <a:r>
              <a:rPr lang="en-US" altLang="ko-KR" sz="1000" b="1" dirty="0">
                <a:solidFill>
                  <a:srgbClr val="F79646"/>
                </a:solidFill>
              </a:rPr>
              <a:t>4</a:t>
            </a:r>
            <a:r>
              <a:rPr lang="ko-KR" altLang="en-US" sz="1000" b="1" dirty="0">
                <a:solidFill>
                  <a:srgbClr val="F79646"/>
                </a:solidFill>
              </a:rPr>
              <a:t>천만 명</a:t>
            </a:r>
            <a:r>
              <a:rPr lang="ko-KR" altLang="en-US" sz="1000" dirty="0">
                <a:solidFill>
                  <a:srgbClr val="404040"/>
                </a:solidFill>
              </a:rPr>
              <a:t> 방문자의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b="1" dirty="0" smtClean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‘</a:t>
            </a:r>
            <a:r>
              <a:rPr lang="ko-KR" altLang="en-US" sz="1000" b="1" dirty="0">
                <a:solidFill>
                  <a:srgbClr val="404040"/>
                </a:solidFill>
              </a:rPr>
              <a:t>유튜브’</a:t>
            </a:r>
            <a:r>
              <a:rPr lang="ko-KR" altLang="en-US" sz="1000" dirty="0">
                <a:solidFill>
                  <a:srgbClr val="404040"/>
                </a:solidFill>
              </a:rPr>
              <a:t>를 </a:t>
            </a:r>
            <a:r>
              <a:rPr lang="en-US" altLang="ko-KR" sz="1100" b="1" dirty="0">
                <a:solidFill>
                  <a:srgbClr val="F79646"/>
                </a:solidFill>
              </a:rPr>
              <a:t>16.5</a:t>
            </a:r>
            <a:r>
              <a:rPr lang="ko-KR" altLang="en-US" sz="1100" b="1" dirty="0">
                <a:solidFill>
                  <a:srgbClr val="F79646"/>
                </a:solidFill>
              </a:rPr>
              <a:t>억불에 인수</a:t>
            </a:r>
            <a:endParaRPr lang="en-US" sz="1100" b="1" dirty="0">
              <a:solidFill>
                <a:srgbClr val="F7964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040" y="1061028"/>
            <a:ext cx="71119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플랫폼이란 ‘</a:t>
            </a:r>
            <a:r>
              <a:rPr lang="ko-KR" altLang="en-US" sz="1100" dirty="0">
                <a:solidFill>
                  <a:srgbClr val="404040"/>
                </a:solidFill>
              </a:rPr>
              <a:t>연결’을 자신의 핵심기능으로 하고 있고</a:t>
            </a:r>
            <a:r>
              <a:rPr lang="en-US" altLang="ko-KR" sz="1100" dirty="0">
                <a:solidFill>
                  <a:srgbClr val="404040"/>
                </a:solidFill>
              </a:rPr>
              <a:t>,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생산과 </a:t>
            </a:r>
            <a:r>
              <a:rPr lang="ko-KR" altLang="en-US" sz="1100" dirty="0">
                <a:solidFill>
                  <a:srgbClr val="404040"/>
                </a:solidFill>
              </a:rPr>
              <a:t>소비를 유통해준다는 면에서 </a:t>
            </a:r>
            <a:r>
              <a:rPr lang="ko-KR" altLang="en-US" sz="1100" b="1" dirty="0" smtClean="0">
                <a:solidFill>
                  <a:srgbClr val="F79646"/>
                </a:solidFill>
              </a:rPr>
              <a:t>생산자 </a:t>
            </a:r>
            <a:r>
              <a:rPr lang="ko-KR" altLang="en-US" sz="1100" b="1" dirty="0">
                <a:solidFill>
                  <a:srgbClr val="F79646"/>
                </a:solidFill>
              </a:rPr>
              <a:t>수와 소비자수가 증가할수록 그 가치가 증가</a:t>
            </a:r>
            <a:r>
              <a:rPr lang="ko-KR" altLang="en-US" sz="1100" dirty="0">
                <a:solidFill>
                  <a:srgbClr val="404040"/>
                </a:solidFill>
              </a:rPr>
              <a:t>하게 된다</a:t>
            </a:r>
            <a:r>
              <a:rPr lang="en-US" altLang="ko-KR" sz="1100" dirty="0">
                <a:solidFill>
                  <a:srgbClr val="404040"/>
                </a:solidFill>
              </a:rPr>
              <a:t>.</a:t>
            </a:r>
          </a:p>
          <a:p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현재 </a:t>
            </a:r>
            <a:r>
              <a:rPr lang="ko-KR" altLang="en-US" sz="1100" dirty="0">
                <a:solidFill>
                  <a:srgbClr val="404040"/>
                </a:solidFill>
              </a:rPr>
              <a:t>전세계 주요 인터넷 기업들은</a:t>
            </a:r>
            <a:r>
              <a:rPr lang="en-US" altLang="ko-KR" sz="1100" dirty="0">
                <a:solidFill>
                  <a:srgbClr val="404040"/>
                </a:solidFill>
              </a:rPr>
              <a:t>,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가치가 </a:t>
            </a:r>
            <a:r>
              <a:rPr lang="ko-KR" altLang="en-US" sz="1100" dirty="0">
                <a:solidFill>
                  <a:srgbClr val="404040"/>
                </a:solidFill>
              </a:rPr>
              <a:t>중대되고 있는 </a:t>
            </a:r>
            <a:r>
              <a:rPr lang="ko-KR" altLang="en-US" sz="1100" b="1" dirty="0">
                <a:solidFill>
                  <a:srgbClr val="F79646"/>
                </a:solidFill>
              </a:rPr>
              <a:t>모바일 플랫폼을 확보하기 위해</a:t>
            </a:r>
            <a:r>
              <a:rPr lang="en-US" altLang="ko-KR" sz="1100" b="1" dirty="0">
                <a:solidFill>
                  <a:srgbClr val="F79646"/>
                </a:solidFill>
              </a:rPr>
              <a:t>, </a:t>
            </a:r>
            <a:r>
              <a:rPr lang="ko-KR" altLang="en-US" sz="1100" b="1" dirty="0">
                <a:solidFill>
                  <a:srgbClr val="F79646"/>
                </a:solidFill>
              </a:rPr>
              <a:t>다수 </a:t>
            </a:r>
            <a:r>
              <a:rPr lang="ko-KR" altLang="en-US" sz="1100" b="1" dirty="0" smtClean="0">
                <a:solidFill>
                  <a:srgbClr val="F79646"/>
                </a:solidFill>
              </a:rPr>
              <a:t>사용자 수를 </a:t>
            </a:r>
            <a:r>
              <a:rPr lang="ko-KR" altLang="en-US" sz="1100" b="1" dirty="0">
                <a:solidFill>
                  <a:srgbClr val="F79646"/>
                </a:solidFill>
              </a:rPr>
              <a:t>가지고 있는 서비스들의 인수경쟁</a:t>
            </a:r>
            <a:r>
              <a:rPr lang="ko-KR" altLang="en-US" sz="1100" dirty="0">
                <a:solidFill>
                  <a:srgbClr val="404040"/>
                </a:solidFill>
              </a:rPr>
              <a:t>을 펼치고 있다</a:t>
            </a:r>
            <a:r>
              <a:rPr lang="en-US" altLang="ko-KR" sz="1100" dirty="0">
                <a:solidFill>
                  <a:srgbClr val="404040"/>
                </a:solidFill>
              </a:rPr>
              <a:t>.</a:t>
            </a:r>
            <a:endParaRPr lang="en-US" sz="1100" dirty="0">
              <a:solidFill>
                <a:srgbClr val="404040"/>
              </a:solidFill>
            </a:endParaRPr>
          </a:p>
        </p:txBody>
      </p:sp>
      <p:pic>
        <p:nvPicPr>
          <p:cNvPr id="22" name="Picture 21" descr="스크린샷 2013-07-22 오후 3.2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2" y="3221927"/>
            <a:ext cx="1949814" cy="1547581"/>
          </a:xfrm>
          <a:prstGeom prst="rect">
            <a:avLst/>
          </a:prstGeom>
        </p:spPr>
      </p:pic>
      <p:pic>
        <p:nvPicPr>
          <p:cNvPr id="21" name="Picture 20" descr="스크린샷 2013-07-22 오후 3.2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2" y="2737025"/>
            <a:ext cx="1949814" cy="48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27" y="3290529"/>
            <a:ext cx="1919149" cy="1419676"/>
          </a:xfrm>
          <a:prstGeom prst="rect">
            <a:avLst/>
          </a:prstGeom>
          <a:ln>
            <a:noFill/>
          </a:ln>
        </p:spPr>
      </p:pic>
      <p:pic>
        <p:nvPicPr>
          <p:cNvPr id="26" name="Picture 25" descr="스크린샷 2013-07-22 오후 3.30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27" y="2737025"/>
            <a:ext cx="1919149" cy="5455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b="1491"/>
          <a:stretch/>
        </p:blipFill>
        <p:spPr>
          <a:xfrm>
            <a:off x="6216357" y="3244990"/>
            <a:ext cx="1855214" cy="1522947"/>
          </a:xfrm>
          <a:prstGeom prst="rect">
            <a:avLst/>
          </a:prstGeom>
        </p:spPr>
      </p:pic>
      <p:pic>
        <p:nvPicPr>
          <p:cNvPr id="28" name="Picture 27" descr="스크린샷 2013-07-22 오후 3.31.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18" y="2787277"/>
            <a:ext cx="754541" cy="39854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216358" y="2737025"/>
            <a:ext cx="1855214" cy="484901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8646" y="87849"/>
            <a:ext cx="71711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목차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765" y="954258"/>
            <a:ext cx="311924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정의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및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요약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Problem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핵심 가치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사용자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시나리오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경쟁</a:t>
            </a: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경쟁사</a:t>
            </a:r>
            <a:r>
              <a:rPr lang="ko-KR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및 성공사례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>
                <a:solidFill>
                  <a:srgbClr val="404040"/>
                </a:solidFill>
              </a:rPr>
              <a:t>Business</a:t>
            </a:r>
            <a:r>
              <a:rPr lang="ko-KR" altLang="en-US" sz="1200" dirty="0">
                <a:solidFill>
                  <a:srgbClr val="404040"/>
                </a:solidFill>
              </a:rPr>
              <a:t> </a:t>
            </a:r>
            <a:r>
              <a:rPr lang="en-US" sz="1200" dirty="0">
                <a:solidFill>
                  <a:srgbClr val="404040"/>
                </a:solidFill>
              </a:rPr>
              <a:t>Model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포지셔닝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수익 모델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SWOT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분석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마케팅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전략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홍보 전략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로드맵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단기 전략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장기 전략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중장기 목표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목표시장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목표시장 전망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목표시장 선행 성공사례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재무 추정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추정의 근거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매출 및 비용 계획 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회사 개요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rgbClr val="B9BFBD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252" y="954259"/>
            <a:ext cx="4446747" cy="2943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0244" y="3581119"/>
            <a:ext cx="797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참고 사진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646" y="647218"/>
            <a:ext cx="112909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추정의 근거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46" y="87849"/>
            <a:ext cx="133508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재무 추정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33" y="1677740"/>
            <a:ext cx="4100565" cy="1600797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3" y="3997533"/>
            <a:ext cx="4100565" cy="26338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689225" y="1619123"/>
            <a:ext cx="2100371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404040"/>
                </a:solidFill>
              </a:rPr>
              <a:t>&gt;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카카오톡 흑자 전환 시점</a:t>
            </a:r>
            <a:r>
              <a:rPr lang="ko-KR" altLang="en-US" sz="1200" b="1" dirty="0" smtClean="0">
                <a:solidFill>
                  <a:srgbClr val="E46C0A"/>
                </a:solidFill>
              </a:rPr>
              <a:t> </a:t>
            </a:r>
            <a:endParaRPr lang="en-US" altLang="ko-KR" sz="1200" b="1" dirty="0" smtClean="0">
              <a:solidFill>
                <a:srgbClr val="E46C0A"/>
              </a:solidFill>
            </a:endParaRP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가입자 수 </a:t>
            </a:r>
            <a:r>
              <a:rPr lang="ko-KR" altLang="ko-KR" sz="1100" dirty="0"/>
              <a:t>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7,000</a:t>
            </a:r>
            <a:r>
              <a:rPr lang="ko-KR" altLang="en-US" sz="1100" dirty="0" smtClean="0"/>
              <a:t>만</a:t>
            </a:r>
            <a:endParaRPr lang="en-US" altLang="ko-KR" sz="1100" dirty="0" smtClean="0"/>
          </a:p>
          <a:p>
            <a:r>
              <a:rPr lang="en-US" altLang="ko-KR" sz="1100" dirty="0" smtClean="0"/>
              <a:t>2009</a:t>
            </a:r>
            <a:r>
              <a:rPr lang="ko-KR" altLang="en-US" sz="1100" dirty="0" smtClean="0"/>
              <a:t>년 </a:t>
            </a:r>
            <a:r>
              <a:rPr lang="en-US" altLang="ko-KR" sz="1100" dirty="0"/>
              <a:t>12</a:t>
            </a:r>
            <a:r>
              <a:rPr lang="ko-KR" altLang="en-US" sz="1100" dirty="0"/>
              <a:t> </a:t>
            </a:r>
            <a:r>
              <a:rPr lang="en-US" altLang="ko-KR" sz="1100" dirty="0"/>
              <a:t>~</a:t>
            </a:r>
            <a:r>
              <a:rPr lang="ko-KR" altLang="en-US" sz="1100" dirty="0"/>
              <a:t> </a:t>
            </a:r>
            <a:r>
              <a:rPr lang="en-US" altLang="ko-KR" sz="1100" u="sng" dirty="0" smtClean="0"/>
              <a:t>2012</a:t>
            </a:r>
            <a:r>
              <a:rPr lang="ko-KR" altLang="en-US" sz="1100" u="sng" dirty="0" smtClean="0"/>
              <a:t>년 </a:t>
            </a:r>
            <a:r>
              <a:rPr lang="en-US" altLang="ko-KR" sz="1100" u="sng" dirty="0"/>
              <a:t>12</a:t>
            </a:r>
            <a:r>
              <a:rPr lang="ko-KR" altLang="en-US" sz="1100" u="sng" dirty="0"/>
              <a:t>월 </a:t>
            </a:r>
            <a:r>
              <a:rPr lang="ko-KR" altLang="ko-KR" sz="1100" dirty="0"/>
              <a:t>:</a:t>
            </a:r>
            <a:r>
              <a:rPr lang="ko-KR" altLang="en-US" sz="1100" dirty="0"/>
              <a:t> 총 </a:t>
            </a:r>
            <a:r>
              <a:rPr lang="ko-KR" altLang="ko-KR" sz="1100" dirty="0"/>
              <a:t>3</a:t>
            </a:r>
            <a:r>
              <a:rPr lang="ko-KR" altLang="en-US" sz="1100" dirty="0"/>
              <a:t>년</a:t>
            </a:r>
            <a:endParaRPr lang="en-US" altLang="ko-KR" sz="1100" dirty="0"/>
          </a:p>
          <a:p>
            <a:r>
              <a:rPr lang="ko-KR" altLang="en-US" sz="1100" dirty="0" smtClean="0"/>
              <a:t>지출액 </a:t>
            </a:r>
            <a:r>
              <a:rPr lang="en-US" altLang="ko-KR" sz="1100" dirty="0"/>
              <a:t>:</a:t>
            </a:r>
            <a:r>
              <a:rPr lang="ko-KR" altLang="en-US" sz="1100" dirty="0"/>
              <a:t> 추정 </a:t>
            </a:r>
            <a:r>
              <a:rPr lang="en-US" altLang="ko-KR" sz="1100" dirty="0"/>
              <a:t>200</a:t>
            </a:r>
            <a:r>
              <a:rPr lang="ko-KR" altLang="en-US" sz="1100" dirty="0"/>
              <a:t>억</a:t>
            </a:r>
            <a:endParaRPr lang="en-US" altLang="ko-KR" sz="1100" dirty="0"/>
          </a:p>
          <a:p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689225" y="2873466"/>
            <a:ext cx="4247215" cy="49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100" dirty="0" smtClean="0"/>
              <a:t>2</a:t>
            </a:r>
            <a:r>
              <a:rPr lang="en-US" altLang="ko-KR" sz="1100" dirty="0" smtClean="0"/>
              <a:t>009</a:t>
            </a:r>
            <a:r>
              <a:rPr lang="ko-KR" altLang="en-US" sz="1100" dirty="0" smtClean="0"/>
              <a:t>년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분기 </a:t>
            </a:r>
            <a:r>
              <a:rPr lang="en-US" altLang="ko-KR" sz="1100" dirty="0"/>
              <a:t>:</a:t>
            </a:r>
            <a:r>
              <a:rPr lang="ko-KR" altLang="en-US" sz="1100" dirty="0"/>
              <a:t> 직원 </a:t>
            </a:r>
            <a:r>
              <a:rPr lang="en-US" altLang="ko-KR" sz="1100" dirty="0"/>
              <a:t>15</a:t>
            </a:r>
            <a:r>
              <a:rPr lang="ko-KR" altLang="en-US" sz="1100" dirty="0"/>
              <a:t>명 정도 </a:t>
            </a:r>
            <a:r>
              <a:rPr lang="ko-KR" altLang="ko-KR" sz="1100" dirty="0" smtClean="0"/>
              <a:t>-</a:t>
            </a:r>
            <a:r>
              <a:rPr lang="en-US" altLang="ko-KR" sz="1100" dirty="0" smtClean="0"/>
              <a:t>&gt;</a:t>
            </a:r>
            <a:r>
              <a:rPr lang="ko-KR" altLang="en-US" sz="1100" dirty="0" smtClean="0"/>
              <a:t> </a:t>
            </a:r>
            <a:r>
              <a:rPr lang="ko-KR" altLang="en-US" sz="1100" dirty="0" smtClean="0">
                <a:solidFill>
                  <a:srgbClr val="404040"/>
                </a:solidFill>
              </a:rPr>
              <a:t>추정 매달 운영비용 </a:t>
            </a:r>
            <a:r>
              <a:rPr lang="en-US" altLang="ko-KR" sz="1100" dirty="0" smtClean="0">
                <a:solidFill>
                  <a:srgbClr val="E46C0A"/>
                </a:solidFill>
              </a:rPr>
              <a:t>1</a:t>
            </a:r>
            <a:r>
              <a:rPr lang="ko-KR" altLang="en-US" sz="1100" dirty="0" smtClean="0">
                <a:solidFill>
                  <a:srgbClr val="E46C0A"/>
                </a:solidFill>
              </a:rPr>
              <a:t>억</a:t>
            </a:r>
            <a:endParaRPr lang="en-US" altLang="ko-KR" sz="1100" dirty="0"/>
          </a:p>
          <a:p>
            <a:pPr>
              <a:lnSpc>
                <a:spcPct val="120000"/>
              </a:lnSpc>
            </a:pPr>
            <a:r>
              <a:rPr lang="ko-KR" altLang="en-US" sz="1100" dirty="0" smtClean="0"/>
              <a:t>2</a:t>
            </a:r>
            <a:r>
              <a:rPr lang="en-US" altLang="ko-KR" sz="1100" dirty="0" smtClean="0"/>
              <a:t>012</a:t>
            </a:r>
            <a:r>
              <a:rPr lang="ko-KR" altLang="en-US" sz="1100" dirty="0" smtClean="0"/>
              <a:t>년 </a:t>
            </a:r>
            <a:r>
              <a:rPr lang="en-US" altLang="ko-KR" sz="1100" dirty="0" smtClean="0"/>
              <a:t>4</a:t>
            </a:r>
            <a:r>
              <a:rPr lang="ko-KR" altLang="en-US" sz="1100" dirty="0" smtClean="0"/>
              <a:t>분기 </a:t>
            </a:r>
            <a:r>
              <a:rPr lang="en-US" altLang="ko-KR" sz="1100" dirty="0"/>
              <a:t>:</a:t>
            </a:r>
            <a:r>
              <a:rPr lang="ko-KR" altLang="en-US" sz="1100" dirty="0"/>
              <a:t> 임직원 </a:t>
            </a:r>
            <a:r>
              <a:rPr lang="en-US" altLang="ko-KR" sz="1100" dirty="0"/>
              <a:t>150</a:t>
            </a:r>
            <a:r>
              <a:rPr lang="ko-KR" altLang="en-US" sz="1100" dirty="0"/>
              <a:t>여명</a:t>
            </a:r>
            <a:r>
              <a:rPr lang="en-US" altLang="ko-KR" sz="1100" dirty="0"/>
              <a:t>, </a:t>
            </a:r>
            <a:r>
              <a:rPr lang="ko-KR" altLang="en-US" sz="1100" dirty="0"/>
              <a:t>보유서버 </a:t>
            </a:r>
            <a:r>
              <a:rPr lang="en-US" altLang="ko-KR" sz="1100" dirty="0"/>
              <a:t>200</a:t>
            </a:r>
            <a:r>
              <a:rPr lang="ko-KR" altLang="en-US" sz="1100" dirty="0"/>
              <a:t>대에 </a:t>
            </a:r>
            <a:r>
              <a:rPr lang="en-US" altLang="ko-KR" sz="1100" dirty="0"/>
              <a:t>-&gt;</a:t>
            </a:r>
            <a:r>
              <a:rPr lang="ko-KR" altLang="en-US" sz="1100" dirty="0"/>
              <a:t> </a:t>
            </a:r>
            <a:r>
              <a:rPr lang="ko-KR" altLang="en-US" sz="1100" dirty="0">
                <a:solidFill>
                  <a:srgbClr val="404040"/>
                </a:solidFill>
              </a:rPr>
              <a:t>매달 </a:t>
            </a:r>
            <a:r>
              <a:rPr lang="ko-KR" altLang="en-US" sz="1100" dirty="0" smtClean="0">
                <a:solidFill>
                  <a:srgbClr val="404040"/>
                </a:solidFill>
              </a:rPr>
              <a:t>운영비용 </a:t>
            </a:r>
            <a:r>
              <a:rPr lang="en-US" altLang="ko-KR" sz="1100" dirty="0" smtClean="0">
                <a:solidFill>
                  <a:srgbClr val="E46C0A"/>
                </a:solidFill>
              </a:rPr>
              <a:t>10</a:t>
            </a:r>
            <a:r>
              <a:rPr lang="ko-KR" altLang="en-US" sz="1100" dirty="0" smtClean="0">
                <a:solidFill>
                  <a:srgbClr val="E46C0A"/>
                </a:solidFill>
              </a:rPr>
              <a:t>억</a:t>
            </a:r>
            <a:endParaRPr lang="en-US" sz="1100" dirty="0">
              <a:solidFill>
                <a:srgbClr val="E46C0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9225" y="3938917"/>
            <a:ext cx="2440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라인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7,000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만 고객 유치 시점 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가입자 수 </a:t>
            </a:r>
            <a:r>
              <a:rPr lang="ko-KR" altLang="ko-KR" sz="1100" dirty="0"/>
              <a:t>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7,000</a:t>
            </a:r>
            <a:r>
              <a:rPr lang="ko-KR" altLang="en-US" sz="1100" dirty="0" smtClean="0"/>
              <a:t>만</a:t>
            </a:r>
            <a:endParaRPr lang="en-US" altLang="ko-KR" sz="1100" dirty="0" smtClean="0"/>
          </a:p>
          <a:p>
            <a:r>
              <a:rPr lang="en-US" altLang="ko-KR" sz="1100" dirty="0" smtClean="0"/>
              <a:t>2011</a:t>
            </a:r>
            <a:r>
              <a:rPr lang="ko-KR" altLang="en-US" sz="1100" dirty="0" smtClean="0"/>
              <a:t>년 </a:t>
            </a:r>
            <a:r>
              <a:rPr lang="en-US" altLang="ko-KR" sz="1100" dirty="0" smtClean="0"/>
              <a:t>06</a:t>
            </a:r>
            <a:r>
              <a:rPr lang="ko-KR" altLang="en-US" sz="1100" dirty="0" smtClean="0"/>
              <a:t> </a:t>
            </a:r>
            <a:r>
              <a:rPr lang="en-US" altLang="ko-KR" sz="1100" dirty="0"/>
              <a:t>~</a:t>
            </a:r>
            <a:r>
              <a:rPr lang="ko-KR" altLang="en-US" sz="1100" dirty="0"/>
              <a:t> </a:t>
            </a:r>
            <a:r>
              <a:rPr lang="en-US" altLang="ko-KR" sz="1100" u="sng" dirty="0"/>
              <a:t>2012</a:t>
            </a:r>
            <a:r>
              <a:rPr lang="ko-KR" altLang="en-US" sz="1100" u="sng" dirty="0"/>
              <a:t>년 </a:t>
            </a:r>
            <a:r>
              <a:rPr lang="en-US" altLang="ko-KR" sz="1100" u="sng" dirty="0" smtClean="0"/>
              <a:t>10</a:t>
            </a:r>
            <a:r>
              <a:rPr lang="ko-KR" altLang="en-US" sz="1100" u="sng" dirty="0" smtClean="0"/>
              <a:t>월 </a:t>
            </a:r>
            <a:r>
              <a:rPr lang="ko-KR" altLang="ko-KR" sz="1100" dirty="0"/>
              <a:t>:</a:t>
            </a:r>
            <a:r>
              <a:rPr lang="ko-KR" altLang="en-US" sz="1100" dirty="0"/>
              <a:t> 총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년</a:t>
            </a:r>
            <a:r>
              <a:rPr lang="en-US" altLang="ko-KR" sz="1100" dirty="0" smtClean="0"/>
              <a:t> 2</a:t>
            </a:r>
            <a:r>
              <a:rPr lang="ko-KR" altLang="en-US" sz="1100" dirty="0" smtClean="0"/>
              <a:t>개월</a:t>
            </a:r>
            <a:endParaRPr lang="en-US" altLang="ko-KR" sz="1100" dirty="0"/>
          </a:p>
          <a:p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682281" y="5382739"/>
            <a:ext cx="4288692" cy="86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/>
              <a:t>NHN</a:t>
            </a:r>
            <a:r>
              <a:rPr lang="ko-KR" altLang="en-US" sz="1050" dirty="0"/>
              <a:t>은 </a:t>
            </a:r>
            <a:r>
              <a:rPr lang="en-US" altLang="ko-KR" sz="1050" dirty="0"/>
              <a:t>2013</a:t>
            </a:r>
            <a:r>
              <a:rPr lang="ko-KR" altLang="en-US" sz="1050" dirty="0"/>
              <a:t>년 </a:t>
            </a:r>
            <a:r>
              <a:rPr lang="en-US" altLang="ko-KR" sz="1050" dirty="0"/>
              <a:t>1</a:t>
            </a:r>
            <a:r>
              <a:rPr lang="ko-KR" altLang="en-US" sz="1050" dirty="0"/>
              <a:t>분기 </a:t>
            </a:r>
            <a:endParaRPr lang="en-US" altLang="ko-KR" sz="1050" dirty="0" smtClean="0"/>
          </a:p>
          <a:p>
            <a:pPr>
              <a:lnSpc>
                <a:spcPct val="120000"/>
              </a:lnSpc>
            </a:pPr>
            <a:r>
              <a:rPr lang="ko-KR" altLang="en-US" sz="1050" dirty="0" smtClean="0"/>
              <a:t>매출액 </a:t>
            </a:r>
            <a:r>
              <a:rPr lang="en-US" altLang="ko-KR" sz="1050" dirty="0"/>
              <a:t>6736</a:t>
            </a:r>
            <a:r>
              <a:rPr lang="ko-KR" altLang="en-US" sz="1050" dirty="0"/>
              <a:t>억원</a:t>
            </a:r>
            <a:r>
              <a:rPr lang="en-US" altLang="ko-KR" sz="1050" dirty="0"/>
              <a:t>, </a:t>
            </a:r>
            <a:r>
              <a:rPr lang="ko-KR" altLang="en-US" sz="1050" dirty="0"/>
              <a:t>영업이익 </a:t>
            </a:r>
            <a:r>
              <a:rPr lang="en-US" altLang="ko-KR" sz="1050" dirty="0"/>
              <a:t>1911</a:t>
            </a:r>
            <a:r>
              <a:rPr lang="ko-KR" altLang="en-US" sz="1050" dirty="0"/>
              <a:t>억원</a:t>
            </a:r>
            <a:r>
              <a:rPr lang="en-US" altLang="ko-KR" sz="1050" dirty="0"/>
              <a:t>, </a:t>
            </a:r>
            <a:r>
              <a:rPr lang="ko-KR" altLang="en-US" sz="1050" dirty="0">
                <a:solidFill>
                  <a:srgbClr val="E46C0A"/>
                </a:solidFill>
              </a:rPr>
              <a:t>당기순이익 </a:t>
            </a:r>
            <a:r>
              <a:rPr lang="en-US" altLang="ko-KR" sz="1050" dirty="0">
                <a:solidFill>
                  <a:srgbClr val="E46C0A"/>
                </a:solidFill>
              </a:rPr>
              <a:t>1570</a:t>
            </a:r>
            <a:r>
              <a:rPr lang="ko-KR" altLang="en-US" sz="1050" dirty="0">
                <a:solidFill>
                  <a:srgbClr val="E46C0A"/>
                </a:solidFill>
              </a:rPr>
              <a:t>억원</a:t>
            </a:r>
            <a:r>
              <a:rPr lang="ko-KR" altLang="en-US" sz="1050" dirty="0"/>
              <a:t>을 달성했으며</a:t>
            </a:r>
            <a:r>
              <a:rPr lang="en-US" altLang="ko-KR" sz="1050" dirty="0"/>
              <a:t>, </a:t>
            </a:r>
            <a:endParaRPr lang="en-US" altLang="ko-KR" sz="1050" dirty="0" smtClean="0"/>
          </a:p>
          <a:p>
            <a:pPr>
              <a:lnSpc>
                <a:spcPct val="120000"/>
              </a:lnSpc>
            </a:pPr>
            <a:r>
              <a:rPr lang="ko-KR" altLang="en-US" sz="1050" dirty="0" smtClean="0"/>
              <a:t>검색광고 </a:t>
            </a:r>
            <a:r>
              <a:rPr lang="en-US" altLang="ko-KR" sz="1050" dirty="0" smtClean="0"/>
              <a:t>3278</a:t>
            </a:r>
            <a:r>
              <a:rPr lang="ko-KR" altLang="en-US" sz="1050" dirty="0" smtClean="0"/>
              <a:t>억원으로 </a:t>
            </a:r>
            <a:r>
              <a:rPr lang="ko-KR" altLang="en-US" sz="1050" dirty="0"/>
              <a:t>전체 매출의 </a:t>
            </a:r>
            <a:r>
              <a:rPr lang="en-US" altLang="ko-KR" sz="1050" dirty="0"/>
              <a:t>49%, </a:t>
            </a:r>
            <a:r>
              <a:rPr lang="ko-KR" altLang="en-US" sz="1050" dirty="0"/>
              <a:t>게임 </a:t>
            </a:r>
            <a:r>
              <a:rPr lang="en-US" altLang="ko-KR" sz="1050" dirty="0"/>
              <a:t>1563</a:t>
            </a:r>
            <a:r>
              <a:rPr lang="ko-KR" altLang="en-US" sz="1050" dirty="0"/>
              <a:t>억원 </a:t>
            </a:r>
            <a:r>
              <a:rPr lang="en-US" altLang="ko-KR" sz="1050" dirty="0"/>
              <a:t>23%, </a:t>
            </a:r>
            <a:endParaRPr lang="en-US" altLang="ko-KR" sz="1050" dirty="0" smtClean="0"/>
          </a:p>
          <a:p>
            <a:pPr>
              <a:lnSpc>
                <a:spcPct val="120000"/>
              </a:lnSpc>
            </a:pPr>
            <a:r>
              <a:rPr lang="ko-KR" altLang="en-US" sz="1050" dirty="0" smtClean="0"/>
              <a:t>디스플레이광고 </a:t>
            </a:r>
            <a:r>
              <a:rPr lang="en-US" altLang="ko-KR" sz="1050" dirty="0"/>
              <a:t>790</a:t>
            </a:r>
            <a:r>
              <a:rPr lang="ko-KR" altLang="en-US" sz="1050" dirty="0"/>
              <a:t>억원 </a:t>
            </a:r>
            <a:r>
              <a:rPr lang="en-US" altLang="ko-KR" sz="1050" dirty="0"/>
              <a:t>12%, </a:t>
            </a:r>
            <a:r>
              <a:rPr lang="ko-KR" altLang="en-US" sz="1050" dirty="0"/>
              <a:t>기타 </a:t>
            </a:r>
            <a:r>
              <a:rPr lang="en-US" altLang="ko-KR" sz="1050" dirty="0"/>
              <a:t>1105</a:t>
            </a:r>
            <a:r>
              <a:rPr lang="ko-KR" altLang="en-US" sz="1050" dirty="0"/>
              <a:t>억원 </a:t>
            </a:r>
            <a:r>
              <a:rPr lang="en-US" altLang="ko-KR" sz="1050" dirty="0"/>
              <a:t>16%</a:t>
            </a:r>
            <a:r>
              <a:rPr lang="ko-KR" altLang="en-US" sz="1050" dirty="0"/>
              <a:t>을 차지한다</a:t>
            </a:r>
            <a:r>
              <a:rPr lang="en-US" altLang="ko-KR" sz="1050" dirty="0"/>
              <a:t>.</a:t>
            </a:r>
            <a:endParaRPr lang="en-US" sz="1050" dirty="0"/>
          </a:p>
        </p:txBody>
      </p:sp>
      <p:sp>
        <p:nvSpPr>
          <p:cNvPr id="20" name="Rectangle 19"/>
          <p:cNvSpPr/>
          <p:nvPr/>
        </p:nvSpPr>
        <p:spPr>
          <a:xfrm>
            <a:off x="4682281" y="6282026"/>
            <a:ext cx="3777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/>
              <a:t>NHN</a:t>
            </a:r>
            <a:r>
              <a:rPr lang="ko-KR" altLang="en-US" sz="1050" dirty="0"/>
              <a:t>은 </a:t>
            </a:r>
            <a:r>
              <a:rPr lang="en-US" altLang="ko-KR" sz="1050" dirty="0">
                <a:solidFill>
                  <a:srgbClr val="E46C0A"/>
                </a:solidFill>
              </a:rPr>
              <a:t>2013</a:t>
            </a:r>
            <a:r>
              <a:rPr lang="ko-KR" altLang="en-US" sz="1050" dirty="0">
                <a:solidFill>
                  <a:srgbClr val="E46C0A"/>
                </a:solidFill>
              </a:rPr>
              <a:t>년 라인 마케팅 비로 </a:t>
            </a:r>
            <a:r>
              <a:rPr lang="en-US" altLang="ko-KR" sz="1050" dirty="0">
                <a:solidFill>
                  <a:srgbClr val="E46C0A"/>
                </a:solidFill>
              </a:rPr>
              <a:t>1500</a:t>
            </a:r>
            <a:r>
              <a:rPr lang="ko-KR" altLang="en-US" sz="1050" dirty="0">
                <a:solidFill>
                  <a:srgbClr val="E46C0A"/>
                </a:solidFill>
              </a:rPr>
              <a:t>억원을 책정</a:t>
            </a:r>
            <a:r>
              <a:rPr lang="ko-KR" altLang="en-US" sz="1050" dirty="0"/>
              <a:t>했고</a:t>
            </a:r>
            <a:r>
              <a:rPr lang="en-US" altLang="ko-KR" sz="1050" dirty="0"/>
              <a:t>, </a:t>
            </a:r>
            <a:endParaRPr lang="en-US" altLang="ko-KR" sz="1050" dirty="0" smtClean="0"/>
          </a:p>
          <a:p>
            <a:r>
              <a:rPr lang="ko-KR" altLang="en-US" sz="1050" dirty="0" smtClean="0"/>
              <a:t>가입자 </a:t>
            </a:r>
            <a:r>
              <a:rPr lang="ko-KR" altLang="en-US" sz="1050" dirty="0"/>
              <a:t>수를 </a:t>
            </a:r>
            <a:r>
              <a:rPr lang="en-US" altLang="ko-KR" sz="1050" dirty="0"/>
              <a:t>3</a:t>
            </a:r>
            <a:r>
              <a:rPr lang="ko-KR" altLang="en-US" sz="1050" dirty="0"/>
              <a:t>억명으로 </a:t>
            </a:r>
            <a:r>
              <a:rPr lang="ko-KR" altLang="en-US" sz="1050" dirty="0" smtClean="0"/>
              <a:t>늘리겠다는 선언</a:t>
            </a:r>
            <a:r>
              <a:rPr lang="en-US" altLang="ko-KR" sz="1050" dirty="0" smtClean="0"/>
              <a:t>,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7</a:t>
            </a:r>
            <a:r>
              <a:rPr lang="ko-KR" altLang="en-US" sz="1050" dirty="0" smtClean="0"/>
              <a:t>월 현재 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억명 달성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>
          <a:xfrm>
            <a:off x="4692726" y="4673820"/>
            <a:ext cx="4352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solidFill>
                  <a:srgbClr val="E46C0A"/>
                </a:solidFill>
              </a:rPr>
              <a:t>2012</a:t>
            </a:r>
            <a:r>
              <a:rPr lang="ko-KR" altLang="en-US" sz="1050" dirty="0">
                <a:solidFill>
                  <a:srgbClr val="E46C0A"/>
                </a:solidFill>
              </a:rPr>
              <a:t>년 </a:t>
            </a:r>
            <a:r>
              <a:rPr lang="en-US" altLang="ko-KR" sz="1050" dirty="0">
                <a:solidFill>
                  <a:srgbClr val="E46C0A"/>
                </a:solidFill>
              </a:rPr>
              <a:t>4</a:t>
            </a:r>
            <a:r>
              <a:rPr lang="ko-KR" altLang="en-US" sz="1050" dirty="0">
                <a:solidFill>
                  <a:srgbClr val="E46C0A"/>
                </a:solidFill>
              </a:rPr>
              <a:t>분기부터 기타매출이 눈에 띄게 </a:t>
            </a:r>
            <a:r>
              <a:rPr lang="ko-KR" altLang="en-US" sz="1050" dirty="0" smtClean="0">
                <a:solidFill>
                  <a:srgbClr val="E46C0A"/>
                </a:solidFill>
              </a:rPr>
              <a:t>성장</a:t>
            </a:r>
            <a:r>
              <a:rPr lang="en-US" altLang="ko-KR" sz="1050" dirty="0" smtClean="0">
                <a:solidFill>
                  <a:srgbClr val="E46C0A"/>
                </a:solidFill>
              </a:rPr>
              <a:t>,</a:t>
            </a:r>
            <a:r>
              <a:rPr lang="ko-KR" altLang="en-US" sz="1050" dirty="0" smtClean="0">
                <a:solidFill>
                  <a:srgbClr val="E46C0A"/>
                </a:solidFill>
              </a:rPr>
              <a:t> 이후 약 </a:t>
            </a:r>
            <a:r>
              <a:rPr lang="en-US" altLang="ko-KR" sz="1050" dirty="0">
                <a:solidFill>
                  <a:srgbClr val="E46C0A"/>
                </a:solidFill>
              </a:rPr>
              <a:t>4</a:t>
            </a:r>
            <a:r>
              <a:rPr lang="ko-KR" altLang="en-US" sz="1050" dirty="0">
                <a:solidFill>
                  <a:srgbClr val="E46C0A"/>
                </a:solidFill>
              </a:rPr>
              <a:t>개월 만에 </a:t>
            </a:r>
            <a:r>
              <a:rPr lang="en-US" altLang="ko-KR" sz="1050" dirty="0">
                <a:solidFill>
                  <a:srgbClr val="E46C0A"/>
                </a:solidFill>
              </a:rPr>
              <a:t>50% </a:t>
            </a:r>
            <a:r>
              <a:rPr lang="ko-KR" altLang="en-US" sz="1050" dirty="0" smtClean="0">
                <a:solidFill>
                  <a:srgbClr val="E46C0A"/>
                </a:solidFill>
              </a:rPr>
              <a:t>성장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8646" y="1360194"/>
            <a:ext cx="1159292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사례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카카오톡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8646" y="3691227"/>
            <a:ext cx="87716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사례</a:t>
            </a:r>
            <a:r>
              <a:rPr lang="ko-K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3022" y="706030"/>
            <a:ext cx="4532010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양사 모두</a:t>
            </a:r>
            <a:r>
              <a:rPr lang="en-US" altLang="ko-KR" sz="1100" b="1" dirty="0" smtClean="0">
                <a:solidFill>
                  <a:srgbClr val="E46C0A"/>
                </a:solidFill>
              </a:rPr>
              <a:t>,</a:t>
            </a:r>
            <a:r>
              <a:rPr lang="ko-KR" altLang="en-US" sz="1100" b="1" dirty="0" smtClean="0">
                <a:solidFill>
                  <a:srgbClr val="E46C0A"/>
                </a:solidFill>
              </a:rPr>
              <a:t> 사용 고객 </a:t>
            </a:r>
            <a:r>
              <a:rPr lang="en-US" altLang="ko-KR" sz="1100" b="1" dirty="0" smtClean="0">
                <a:solidFill>
                  <a:srgbClr val="E46C0A"/>
                </a:solidFill>
              </a:rPr>
              <a:t>7000</a:t>
            </a:r>
            <a:r>
              <a:rPr lang="ko-KR" altLang="en-US" sz="1100" b="1" dirty="0" smtClean="0">
                <a:solidFill>
                  <a:srgbClr val="E46C0A"/>
                </a:solidFill>
              </a:rPr>
              <a:t>만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시점에서 </a:t>
            </a:r>
            <a:r>
              <a:rPr lang="ko-KR" altLang="en-US" sz="1100" u="sng" dirty="0" smtClean="0">
                <a:solidFill>
                  <a:srgbClr val="404040"/>
                </a:solidFill>
              </a:rPr>
              <a:t>흑자 전환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및 추가 </a:t>
            </a:r>
            <a:r>
              <a:rPr lang="ko-KR" altLang="en-US" sz="11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가입자 증폭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현상발생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646" y="647218"/>
            <a:ext cx="230384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매출 및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비용계획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개월 기준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46" y="87849"/>
            <a:ext cx="133508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재무 추정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endCxn id="11" idx="1"/>
          </p:cNvCxnSpPr>
          <p:nvPr/>
        </p:nvCxnSpPr>
        <p:spPr>
          <a:xfrm>
            <a:off x="1550202" y="3888194"/>
            <a:ext cx="6815310" cy="823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27003" y="1222304"/>
            <a:ext cx="615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매출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원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5512" y="3762059"/>
            <a:ext cx="7828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기간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/M)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3702" y="3975983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릴리즈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54594" y="1525112"/>
            <a:ext cx="0" cy="2363905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50202" y="3674280"/>
            <a:ext cx="2731646" cy="20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281848" y="3449588"/>
            <a:ext cx="1768226" cy="22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050074" y="3166280"/>
            <a:ext cx="1270005" cy="283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320079" y="2462896"/>
            <a:ext cx="853101" cy="703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71265" y="1591085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7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r>
              <a:rPr lang="ko-KR" altLang="en-US" sz="1050" dirty="0" smtClean="0">
                <a:solidFill>
                  <a:srgbClr val="E46C0A"/>
                </a:solidFill>
              </a:rPr>
              <a:t>만명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21105" y="1591085"/>
            <a:ext cx="11214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accent1"/>
                </a:solidFill>
              </a:rPr>
              <a:t>고객 수 </a:t>
            </a:r>
            <a:r>
              <a:rPr lang="ko-KR" altLang="ko-KR" sz="1050" dirty="0" smtClean="0">
                <a:solidFill>
                  <a:schemeClr val="accent1"/>
                </a:solidFill>
              </a:rPr>
              <a:t>3</a:t>
            </a:r>
            <a:r>
              <a:rPr lang="en-US" altLang="ko-KR" sz="1050" dirty="0" smtClean="0">
                <a:solidFill>
                  <a:schemeClr val="accent1"/>
                </a:solidFill>
              </a:rPr>
              <a:t>000</a:t>
            </a:r>
            <a:r>
              <a:rPr lang="ko-KR" altLang="en-US" sz="1050" dirty="0" smtClean="0">
                <a:solidFill>
                  <a:schemeClr val="accent1"/>
                </a:solidFill>
              </a:rPr>
              <a:t>만명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01260" y="1591085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chemeClr val="accent1"/>
                </a:solidFill>
              </a:rPr>
              <a:t>5</a:t>
            </a:r>
            <a:r>
              <a:rPr lang="en-US" altLang="ko-KR" sz="1050" dirty="0" smtClean="0">
                <a:solidFill>
                  <a:schemeClr val="accent1"/>
                </a:solidFill>
              </a:rPr>
              <a:t>000</a:t>
            </a:r>
            <a:r>
              <a:rPr lang="ko-KR" altLang="en-US" sz="1050" dirty="0" smtClean="0">
                <a:solidFill>
                  <a:schemeClr val="accent1"/>
                </a:solidFill>
              </a:rPr>
              <a:t>만명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88486" y="1591085"/>
            <a:ext cx="3770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>
                <a:solidFill>
                  <a:schemeClr val="accent1"/>
                </a:solidFill>
              </a:rPr>
              <a:t>1</a:t>
            </a:r>
            <a:r>
              <a:rPr lang="ko-KR" altLang="en-US" sz="1050" dirty="0" smtClean="0">
                <a:solidFill>
                  <a:schemeClr val="accent1"/>
                </a:solidFill>
              </a:rPr>
              <a:t>억</a:t>
            </a:r>
            <a:endParaRPr lang="en-US" sz="1050" dirty="0">
              <a:solidFill>
                <a:schemeClr val="accent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554594" y="3146741"/>
            <a:ext cx="5765485" cy="2"/>
          </a:xfrm>
          <a:prstGeom prst="line">
            <a:avLst/>
          </a:prstGeom>
          <a:ln w="3175" cmpd="sng">
            <a:solidFill>
              <a:srgbClr val="F79646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44237" y="3013863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흑자전환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70</a:t>
            </a: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억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63649" y="3975983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0175" y="3975983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0180" y="3975983"/>
            <a:ext cx="442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2</a:t>
            </a:r>
            <a:r>
              <a:rPr lang="en-US" altLang="ko-KR" sz="1050" dirty="0" smtClean="0">
                <a:solidFill>
                  <a:srgbClr val="E46C0A"/>
                </a:solidFill>
              </a:rPr>
              <a:t>4</a:t>
            </a:r>
            <a:r>
              <a:rPr lang="en-US" altLang="ko-KR" sz="1050" dirty="0">
                <a:solidFill>
                  <a:srgbClr val="E46C0A"/>
                </a:solidFill>
              </a:rPr>
              <a:t>M</a:t>
            </a:r>
            <a:endParaRPr lang="en-US" sz="1050" dirty="0">
              <a:solidFill>
                <a:srgbClr val="E46C0A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54594" y="3449589"/>
            <a:ext cx="4381122" cy="1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54594" y="3674280"/>
            <a:ext cx="2727254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988" y="3545462"/>
            <a:ext cx="46359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ko-KR" altLang="en-US" sz="1050" dirty="0" smtClean="0">
                <a:solidFill>
                  <a:schemeClr val="accent6">
                    <a:lumMod val="75000"/>
                  </a:schemeClr>
                </a:solidFill>
              </a:rPr>
              <a:t>억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988" y="3305083"/>
            <a:ext cx="46359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r>
              <a:rPr lang="ko-KR" altLang="en-US" sz="1050" dirty="0" smtClean="0">
                <a:solidFill>
                  <a:schemeClr val="accent6">
                    <a:lumMod val="75000"/>
                  </a:schemeClr>
                </a:solidFill>
              </a:rPr>
              <a:t>억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466" y="3012091"/>
            <a:ext cx="45663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altLang="ko-KR" sz="105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ko-KR" altLang="en-US" sz="1050" dirty="0" smtClean="0">
                <a:solidFill>
                  <a:schemeClr val="accent6">
                    <a:lumMod val="75000"/>
                  </a:schemeClr>
                </a:solidFill>
              </a:rPr>
              <a:t>억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050074" y="1847431"/>
            <a:ext cx="0" cy="1549423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173180" y="1847431"/>
            <a:ext cx="0" cy="588566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81848" y="1847431"/>
            <a:ext cx="0" cy="1768232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20079" y="1847431"/>
            <a:ext cx="0" cy="1273533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5788" y="1222304"/>
            <a:ext cx="81707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운영비용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원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altLang="ko-KR" sz="9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2893" y="3309529"/>
            <a:ext cx="528133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0701" y="3543475"/>
            <a:ext cx="456636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2893" y="3006210"/>
            <a:ext cx="528133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7144" y="2332091"/>
            <a:ext cx="599629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000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554594" y="2455534"/>
            <a:ext cx="6618586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1556" y="4669221"/>
            <a:ext cx="201005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투자 유치 및 주요 용처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7621" y="5052777"/>
            <a:ext cx="1377300" cy="280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1)</a:t>
            </a:r>
            <a:r>
              <a:rPr lang="ko-KR" altLang="en-US" sz="1050" dirty="0" smtClean="0">
                <a:solidFill>
                  <a:srgbClr val="404040"/>
                </a:solidFill>
              </a:rPr>
              <a:t> 추산 투자 기대 비용</a:t>
            </a:r>
            <a:endParaRPr lang="en-US" altLang="ko-KR" sz="1050" dirty="0">
              <a:solidFill>
                <a:srgbClr val="40404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7621" y="5771560"/>
            <a:ext cx="1672253" cy="280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ko-KR" sz="1050" dirty="0">
                <a:solidFill>
                  <a:srgbClr val="404040"/>
                </a:solidFill>
              </a:rPr>
              <a:t>2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r>
              <a:rPr lang="ko-KR" altLang="en-US" sz="1050" dirty="0" smtClean="0">
                <a:solidFill>
                  <a:srgbClr val="404040"/>
                </a:solidFill>
              </a:rPr>
              <a:t> 투자 자금 주요 지출 목록</a:t>
            </a:r>
            <a:endParaRPr lang="en-US" altLang="ko-KR" sz="1050" dirty="0">
              <a:solidFill>
                <a:srgbClr val="40404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9046" y="5206626"/>
            <a:ext cx="16709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chemeClr val="accent6"/>
                </a:solidFill>
              </a:rPr>
              <a:t>24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개월 기준    </a:t>
            </a:r>
            <a:r>
              <a:rPr lang="en-US" altLang="ko-KR" b="1" dirty="0" smtClean="0">
                <a:solidFill>
                  <a:schemeClr val="accent6"/>
                </a:solidFill>
              </a:rPr>
              <a:t>25</a:t>
            </a:r>
            <a:r>
              <a:rPr lang="ko-KR" altLang="en-US" b="1" dirty="0" smtClean="0">
                <a:solidFill>
                  <a:schemeClr val="accent6"/>
                </a:solidFill>
              </a:rPr>
              <a:t>억</a:t>
            </a:r>
            <a:endParaRPr lang="en-US" altLang="ko-KR" b="1" dirty="0">
              <a:solidFill>
                <a:schemeClr val="accent6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9046" y="5964485"/>
            <a:ext cx="5352747" cy="343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accent6"/>
                </a:solidFill>
              </a:rPr>
              <a:t>인건비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 사무실 운영비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 서버 비용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 브랜딩</a:t>
            </a:r>
            <a:r>
              <a:rPr lang="ko-KR" altLang="ko-KR" sz="1400" b="1" dirty="0">
                <a:solidFill>
                  <a:schemeClr val="accent6"/>
                </a:solidFill>
              </a:rPr>
              <a:t>/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마케팅 비용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 서비스 개발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/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운영비 </a:t>
            </a:r>
            <a:endParaRPr lang="en-US" altLang="ko-K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2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133508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회사 개요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89" y="1337240"/>
            <a:ext cx="3866216" cy="4677940"/>
          </a:xfrm>
          <a:prstGeom prst="rect">
            <a:avLst/>
          </a:prstGeom>
          <a:ln w="3175" cmpd="sng"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9808" y="1337240"/>
            <a:ext cx="3866216" cy="4677940"/>
          </a:xfrm>
          <a:prstGeom prst="rect">
            <a:avLst/>
          </a:prstGeom>
          <a:ln w="3175" cmpd="sng"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8992" y="2279781"/>
            <a:ext cx="7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설립일</a:t>
            </a:r>
            <a:endParaRPr lang="ko-KR" alt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29303" y="2292056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2009</a:t>
            </a:r>
            <a:r>
              <a:rPr lang="ko-KR" altLang="en-US" sz="1000" dirty="0" smtClean="0"/>
              <a:t>년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월 </a:t>
            </a:r>
            <a:r>
              <a:rPr lang="en-US" altLang="ko-KR" sz="1000" dirty="0" smtClean="0"/>
              <a:t>13</a:t>
            </a:r>
            <a:r>
              <a:rPr lang="ko-KR" altLang="en-US" sz="1000" dirty="0" smtClean="0"/>
              <a:t>일</a:t>
            </a:r>
            <a:endParaRPr lang="ko-KR" alt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08992" y="2662673"/>
            <a:ext cx="792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대표자</a:t>
            </a:r>
            <a:endParaRPr lang="ko-KR" alt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29303" y="2674948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김성</a:t>
            </a:r>
            <a:r>
              <a:rPr lang="ko-KR" altLang="en-US" sz="1000" dirty="0"/>
              <a:t>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007" y="3045566"/>
            <a:ext cx="608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주소</a:t>
            </a:r>
            <a:endParaRPr lang="ko-KR" alt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29318" y="3057841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서울시 송파구 송파동 </a:t>
            </a:r>
            <a:r>
              <a:rPr lang="en-US" altLang="ko-KR" sz="1000" dirty="0" smtClean="0"/>
              <a:t>29</a:t>
            </a:r>
            <a:r>
              <a:rPr lang="ko-KR" altLang="en-US" sz="1000" dirty="0" smtClean="0"/>
              <a:t>번지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부영빌딩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301</a:t>
            </a:r>
            <a:r>
              <a:rPr lang="ko-KR" altLang="en-US" sz="1000" dirty="0" smtClean="0"/>
              <a:t>호</a:t>
            </a:r>
            <a:endParaRPr lang="ko-KR" alt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8992" y="3570225"/>
            <a:ext cx="792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자본금</a:t>
            </a:r>
            <a:endParaRPr lang="ko-KR" alt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9303" y="3582500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50,000,000</a:t>
            </a:r>
            <a:r>
              <a:rPr lang="ko-KR" altLang="en-US" sz="1000" dirty="0" smtClean="0"/>
              <a:t>원</a:t>
            </a:r>
            <a:endParaRPr lang="ko-KR" alt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8992" y="3917089"/>
            <a:ext cx="608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인력</a:t>
            </a:r>
            <a:endParaRPr lang="ko-KR" alt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29302" y="3929364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mtClean="0"/>
              <a:t>11</a:t>
            </a:r>
            <a:r>
              <a:rPr lang="ko-KR" altLang="en-US" sz="1000" smtClean="0"/>
              <a:t>명</a:t>
            </a:r>
            <a:endParaRPr lang="ko-KR" alt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9009" y="4272961"/>
            <a:ext cx="976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사업영역</a:t>
            </a:r>
            <a:endParaRPr lang="ko-KR" alt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29320" y="4228168"/>
            <a:ext cx="1646605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 smtClean="0"/>
              <a:t>스마트폰</a:t>
            </a:r>
            <a:r>
              <a:rPr lang="ko-KR" altLang="en-US" sz="1000" dirty="0" smtClean="0"/>
              <a:t> 어플리케이션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웹 어플리케이션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파일전송 솔루션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err="1" smtClean="0"/>
              <a:t>스트리밍</a:t>
            </a:r>
            <a:r>
              <a:rPr lang="ko-KR" altLang="en-US" sz="1000" dirty="0" smtClean="0"/>
              <a:t> 솔루션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서버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클라이언트 시스템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대규모 정보처리 시스템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온라인 광고 서버 개발</a:t>
            </a:r>
            <a:endParaRPr lang="ko-KR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8992" y="1833840"/>
            <a:ext cx="1160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사업자번호</a:t>
            </a:r>
            <a:endParaRPr lang="ko-KR" alt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29323" y="1891150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215-87-22344</a:t>
            </a:r>
            <a:endParaRPr lang="ko-KR" alt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8992" y="1446827"/>
            <a:ext cx="792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기업</a:t>
            </a:r>
            <a:r>
              <a:rPr lang="ko-KR" altLang="en-US" sz="1100" b="1" dirty="0"/>
              <a:t>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9303" y="1459102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주식회사 </a:t>
            </a:r>
            <a:r>
              <a:rPr lang="ko-KR" altLang="en-US" sz="1000" dirty="0" err="1" smtClean="0"/>
              <a:t>미니램</a:t>
            </a:r>
            <a:endParaRPr lang="ko-KR" altLang="en-US" sz="1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07177" y="1615717"/>
            <a:ext cx="3337245" cy="2099139"/>
            <a:chOff x="1640632" y="1628800"/>
            <a:chExt cx="7741524" cy="5024750"/>
          </a:xfrm>
        </p:grpSpPr>
        <p:pic>
          <p:nvPicPr>
            <p:cNvPr id="24" name="Picture 2" descr="C:\Users\kkk\Documents\1.미니램\회사CI\기업부설연구소인정서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89104" y="1765786"/>
              <a:ext cx="3493052" cy="4887764"/>
            </a:xfrm>
            <a:prstGeom prst="rect">
              <a:avLst/>
            </a:prstGeom>
            <a:noFill/>
          </p:spPr>
        </p:pic>
        <p:pic>
          <p:nvPicPr>
            <p:cNvPr id="25" name="그림 31" descr="벤쳐기업확인서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632" y="1772816"/>
              <a:ext cx="3518792" cy="486915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370516" y="1628800"/>
              <a:ext cx="1612606" cy="3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" dirty="0" smtClean="0"/>
                <a:t>제 </a:t>
              </a:r>
              <a:r>
                <a:rPr lang="en-US" altLang="ko-KR" sz="600" dirty="0" smtClean="0"/>
                <a:t>20100107338</a:t>
              </a:r>
              <a:r>
                <a:rPr lang="ko-KR" altLang="en-US" sz="600" dirty="0" smtClean="0"/>
                <a:t>호</a:t>
              </a:r>
              <a:endParaRPr lang="ko-KR" altLang="en-US" sz="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1312" y="1628800"/>
              <a:ext cx="1532510" cy="3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" dirty="0" smtClean="0"/>
                <a:t>제 </a:t>
              </a:r>
              <a:r>
                <a:rPr lang="en-US" altLang="ko-KR" sz="600" dirty="0" smtClean="0"/>
                <a:t>2011111532</a:t>
              </a:r>
              <a:r>
                <a:rPr lang="ko-KR" altLang="en-US" sz="600" dirty="0" smtClean="0"/>
                <a:t>호</a:t>
              </a:r>
              <a:endParaRPr lang="ko-KR" altLang="en-US" sz="600" dirty="0"/>
            </a:p>
          </p:txBody>
        </p:sp>
      </p:grpSp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91" y="4072235"/>
            <a:ext cx="3380389" cy="17729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66356" y="1446827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기업인증</a:t>
            </a:r>
            <a:endParaRPr lang="ko-KR" alt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66356" y="3984572"/>
            <a:ext cx="550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조직도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42400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168682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정의 및 요약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646" y="807635"/>
            <a:ext cx="3635838" cy="17117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우리는 당신에게 </a:t>
            </a:r>
            <a:r>
              <a:rPr lang="ko-KR" altLang="en-US" sz="1100" dirty="0">
                <a:solidFill>
                  <a:srgbClr val="F79646"/>
                </a:solidFill>
              </a:rPr>
              <a:t>가장 간편한 방법으로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집의 현관 키와 같이</a:t>
            </a:r>
            <a:r>
              <a:rPr lang="en-US" altLang="ko-KR" sz="1100" dirty="0" smtClean="0">
                <a:solidFill>
                  <a:srgbClr val="404040"/>
                </a:solidFill>
              </a:rPr>
              <a:t>,</a:t>
            </a:r>
            <a:r>
              <a:rPr lang="ko-KR" altLang="en-US" sz="1100" dirty="0" smtClean="0">
                <a:solidFill>
                  <a:srgbClr val="404040"/>
                </a:solidFill>
              </a:rPr>
              <a:t> 내 자동차 열쇠와 같이</a:t>
            </a:r>
            <a:r>
              <a:rPr lang="en-US" altLang="ko-KR" sz="1100" dirty="0" smtClean="0">
                <a:solidFill>
                  <a:srgbClr val="404040"/>
                </a:solidFill>
              </a:rPr>
              <a:t>,</a:t>
            </a:r>
            <a:r>
              <a:rPr lang="ko-KR" altLang="en-US" sz="1100" dirty="0" smtClean="0">
                <a:solidFill>
                  <a:srgbClr val="404040"/>
                </a:solidFill>
              </a:rPr>
              <a:t>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하나의 비밀번호로 들어갈 수 있는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F79646"/>
                </a:solidFill>
              </a:rPr>
              <a:t>익명의 방을 제공해드립니다</a:t>
            </a:r>
            <a:r>
              <a:rPr lang="en-US" altLang="ko-KR" sz="110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당신은 </a:t>
            </a:r>
            <a:r>
              <a:rPr lang="ko-KR" altLang="en-US" sz="1100" dirty="0">
                <a:solidFill>
                  <a:srgbClr val="404040"/>
                </a:solidFill>
              </a:rPr>
              <a:t>그곳에서 </a:t>
            </a:r>
            <a:r>
              <a:rPr lang="ko-KR" altLang="en-US" sz="1100" dirty="0" smtClean="0">
                <a:solidFill>
                  <a:srgbClr val="404040"/>
                </a:solidFill>
              </a:rPr>
              <a:t>그대가 원하는 사람과</a:t>
            </a:r>
            <a:r>
              <a:rPr lang="ko-KR" altLang="ko-KR" sz="1100" dirty="0">
                <a:solidFill>
                  <a:srgbClr val="404040"/>
                </a:solidFill>
              </a:rPr>
              <a:t>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일반적인 </a:t>
            </a:r>
            <a:r>
              <a:rPr lang="ko-KR" altLang="en-US" sz="1100" dirty="0" smtClean="0">
                <a:solidFill>
                  <a:srgbClr val="F79646"/>
                </a:solidFill>
              </a:rPr>
              <a:t>채팅</a:t>
            </a:r>
            <a:r>
              <a:rPr lang="ko-KR" altLang="en-US" sz="1100" dirty="0" smtClean="0">
                <a:solidFill>
                  <a:srgbClr val="404040"/>
                </a:solidFill>
              </a:rPr>
              <a:t>을 비롯해</a:t>
            </a:r>
            <a:r>
              <a:rPr lang="ko-KR" altLang="ko-KR" sz="1100" dirty="0">
                <a:solidFill>
                  <a:schemeClr val="accent6"/>
                </a:solidFill>
              </a:rPr>
              <a:t> </a:t>
            </a:r>
            <a:r>
              <a:rPr lang="ko-KR" altLang="en-US" sz="1100" dirty="0" smtClean="0">
                <a:solidFill>
                  <a:srgbClr val="F79646"/>
                </a:solidFill>
              </a:rPr>
              <a:t>사진</a:t>
            </a:r>
            <a:r>
              <a:rPr lang="en-US" altLang="ko-KR" sz="1100" dirty="0" smtClean="0">
                <a:solidFill>
                  <a:srgbClr val="F79646"/>
                </a:solidFill>
              </a:rPr>
              <a:t>,</a:t>
            </a:r>
            <a:r>
              <a:rPr lang="ko-KR" altLang="en-US" sz="1100" dirty="0" smtClean="0">
                <a:solidFill>
                  <a:srgbClr val="F79646"/>
                </a:solidFill>
              </a:rPr>
              <a:t> 파일첨부</a:t>
            </a:r>
            <a:r>
              <a:rPr lang="en-US" altLang="ko-KR" sz="1100" dirty="0" smtClean="0">
                <a:solidFill>
                  <a:srgbClr val="F79646"/>
                </a:solidFill>
              </a:rPr>
              <a:t>,</a:t>
            </a:r>
            <a:r>
              <a:rPr lang="ko-KR" altLang="en-US" sz="1100" dirty="0" smtClean="0">
                <a:solidFill>
                  <a:srgbClr val="F79646"/>
                </a:solidFill>
              </a:rPr>
              <a:t> 위치정보</a:t>
            </a:r>
            <a:r>
              <a:rPr lang="ko-KR" altLang="en-US" sz="1100" dirty="0" smtClean="0">
                <a:solidFill>
                  <a:srgbClr val="404040"/>
                </a:solidFill>
              </a:rPr>
              <a:t> 등을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안전하고 손쉽게 공유 할 수 있다</a:t>
            </a:r>
            <a:r>
              <a:rPr lang="en-US" altLang="ko-KR" sz="1100" dirty="0" smtClean="0">
                <a:solidFill>
                  <a:srgbClr val="404040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02" y="3399409"/>
            <a:ext cx="1621954" cy="1037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02" y="3399409"/>
            <a:ext cx="1388462" cy="1041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b="32422"/>
          <a:stretch/>
        </p:blipFill>
        <p:spPr>
          <a:xfrm>
            <a:off x="4450456" y="3398004"/>
            <a:ext cx="1160925" cy="1038702"/>
          </a:xfrm>
          <a:prstGeom prst="rect">
            <a:avLst/>
          </a:prstGeom>
        </p:spPr>
      </p:pic>
      <p:pic>
        <p:nvPicPr>
          <p:cNvPr id="15" name="Picture 14" descr="스크린샷 2013-07-18 오후 5.28.5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23307" r="19160" b="30431"/>
          <a:stretch/>
        </p:blipFill>
        <p:spPr>
          <a:xfrm>
            <a:off x="7032358" y="3399408"/>
            <a:ext cx="752394" cy="1041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7771"/>
          <a:stretch/>
        </p:blipFill>
        <p:spPr>
          <a:xfrm>
            <a:off x="5621002" y="3399409"/>
            <a:ext cx="1401735" cy="103729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4249137" y="5321555"/>
            <a:ext cx="993057" cy="423249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56603" y="5837851"/>
            <a:ext cx="4570621" cy="67505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rgbClr val="404040"/>
                </a:solidFill>
              </a:rPr>
              <a:t>내 속 </a:t>
            </a:r>
            <a:r>
              <a:rPr lang="ko-KR" altLang="en-US" sz="1600" b="1" dirty="0" smtClean="0">
                <a:solidFill>
                  <a:srgbClr val="404040"/>
                </a:solidFill>
              </a:rPr>
              <a:t>마음을</a:t>
            </a:r>
            <a:r>
              <a:rPr lang="en-US" altLang="ko-KR" sz="1600" b="1" dirty="0" smtClean="0">
                <a:solidFill>
                  <a:srgbClr val="404040"/>
                </a:solidFill>
              </a:rPr>
              <a:t>,</a:t>
            </a:r>
            <a:r>
              <a:rPr lang="ko-KR" altLang="en-US" sz="1600" b="1" dirty="0" smtClean="0">
                <a:solidFill>
                  <a:srgbClr val="404040"/>
                </a:solidFill>
              </a:rPr>
              <a:t>   가장 쉽고</a:t>
            </a:r>
            <a:r>
              <a:rPr lang="en-US" altLang="ko-KR" sz="1600" b="1" dirty="0" smtClean="0">
                <a:solidFill>
                  <a:srgbClr val="404040"/>
                </a:solidFill>
              </a:rPr>
              <a:t>,</a:t>
            </a:r>
            <a:r>
              <a:rPr lang="ko-KR" altLang="en-US" sz="1600" b="1" dirty="0" smtClean="0">
                <a:solidFill>
                  <a:srgbClr val="404040"/>
                </a:solidFill>
              </a:rPr>
              <a:t>   안전하게 털어 놓을 수 있는</a:t>
            </a:r>
            <a:endParaRPr lang="en-US" altLang="ko-KR" sz="1600" b="1" dirty="0" smtClean="0">
              <a:solidFill>
                <a:srgbClr val="40404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F79646"/>
                </a:solidFill>
              </a:rPr>
              <a:t>“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 폐쇄형 모바일 메시징 서비스 </a:t>
            </a:r>
            <a:r>
              <a:rPr lang="en-US" altLang="ko-KR" sz="1600" b="1" dirty="0" smtClean="0">
                <a:solidFill>
                  <a:srgbClr val="F79646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1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134015"/>
            <a:ext cx="277511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폐쇄형 모바일 메시징 서비스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548" y="3974938"/>
            <a:ext cx="2704468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요즘시대엔 인터넷에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댓글하나 다는 것도 조심스럽다</a:t>
            </a:r>
            <a:r>
              <a:rPr lang="en-US" altLang="ko-KR" sz="1000" b="1" dirty="0" smtClean="0">
                <a:solidFill>
                  <a:srgbClr val="404040"/>
                </a:solidFill>
              </a:rPr>
              <a:t>.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 </a:t>
            </a:r>
            <a:endParaRPr lang="en-US" altLang="ko-KR" sz="1000" b="1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본의 아니게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여러사람의 뭇매를 맞을 수 있기 때문이다</a:t>
            </a:r>
            <a:r>
              <a:rPr lang="en-US" altLang="ko-KR" sz="1000" dirty="0" smtClean="0">
                <a:solidFill>
                  <a:srgbClr val="404040"/>
                </a:solidFill>
              </a:rPr>
              <a:t>.</a:t>
            </a: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24" t="5084" r="11074" b="10565"/>
          <a:stretch/>
        </p:blipFill>
        <p:spPr>
          <a:xfrm>
            <a:off x="373793" y="1647014"/>
            <a:ext cx="2638419" cy="22536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665632" y="3974938"/>
            <a:ext cx="222368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혹시나해서</a:t>
            </a:r>
            <a:r>
              <a:rPr lang="ko-KR" altLang="ko-KR" sz="1000" dirty="0" smtClean="0">
                <a:solidFill>
                  <a:srgbClr val="404040"/>
                </a:solidFill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</a:rPr>
              <a:t>익명 채팅이라고 검색을 하면</a:t>
            </a:r>
            <a:endParaRPr lang="en-US" sz="1000" dirty="0" smtClean="0">
              <a:solidFill>
                <a:srgbClr val="404040"/>
              </a:solidFill>
            </a:endParaRPr>
          </a:p>
          <a:p>
            <a:r>
              <a:rPr lang="en-US" sz="1000" dirty="0" smtClean="0">
                <a:solidFill>
                  <a:srgbClr val="404040"/>
                </a:solidFill>
              </a:rPr>
              <a:t>온통 불법 선전뿐이다.</a:t>
            </a: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없거나 혹은 나쁘거나</a:t>
            </a:r>
            <a:r>
              <a:rPr lang="en-US" altLang="ko-KR" sz="1000" b="1" dirty="0" smtClean="0">
                <a:solidFill>
                  <a:srgbClr val="404040"/>
                </a:solidFill>
              </a:rPr>
              <a:t>-</a:t>
            </a:r>
            <a:endParaRPr lang="en-US" sz="1000" b="1" dirty="0" smtClean="0">
              <a:solidFill>
                <a:srgbClr val="40404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9783" b="2581"/>
          <a:stretch/>
        </p:blipFill>
        <p:spPr>
          <a:xfrm>
            <a:off x="6742048" y="1641252"/>
            <a:ext cx="1942374" cy="2259719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8646" y="1295283"/>
            <a:ext cx="20389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chemeClr val="accent6"/>
                </a:solidFill>
              </a:rPr>
              <a:t>1.</a:t>
            </a:r>
            <a:r>
              <a:rPr lang="ko-KR" altLang="en-US" sz="1300" b="1" dirty="0" smtClean="0">
                <a:solidFill>
                  <a:schemeClr val="accent6"/>
                </a:solidFill>
              </a:rPr>
              <a:t>군중 심리에 억눌리는 개인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9090" y="1295283"/>
            <a:ext cx="281448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300" b="1" dirty="0">
                <a:solidFill>
                  <a:schemeClr val="accent6"/>
                </a:solidFill>
              </a:rPr>
              <a:t>2</a:t>
            </a:r>
            <a:r>
              <a:rPr lang="en-US" altLang="ko-KR" sz="1300" b="1" dirty="0" smtClean="0">
                <a:solidFill>
                  <a:schemeClr val="accent6"/>
                </a:solidFill>
              </a:rPr>
              <a:t>.</a:t>
            </a:r>
            <a:r>
              <a:rPr lang="ko-KR" altLang="en-US" sz="1300" b="1" dirty="0" smtClean="0">
                <a:solidFill>
                  <a:schemeClr val="accent6"/>
                </a:solidFill>
              </a:rPr>
              <a:t>너무 많은 서비스와 번거로운 인증절차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6534" y="1295283"/>
            <a:ext cx="20471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300" b="1" dirty="0" smtClean="0">
                <a:solidFill>
                  <a:schemeClr val="accent6"/>
                </a:solidFill>
              </a:rPr>
              <a:t>3</a:t>
            </a:r>
            <a:r>
              <a:rPr lang="en-US" altLang="ko-KR" sz="1300" b="1" dirty="0" smtClean="0">
                <a:solidFill>
                  <a:schemeClr val="accent6"/>
                </a:solidFill>
              </a:rPr>
              <a:t>.</a:t>
            </a:r>
            <a:r>
              <a:rPr lang="ko-KR" altLang="en-US" sz="1300" b="1" dirty="0" smtClean="0">
                <a:solidFill>
                  <a:schemeClr val="accent6"/>
                </a:solidFill>
              </a:rPr>
              <a:t>왜곡과 무방비 컨텐츠 노출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49137" y="5321555"/>
            <a:ext cx="993057" cy="423249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041" y="1647014"/>
            <a:ext cx="2683453" cy="12845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8574" t="8546" r="7686" b="6663"/>
          <a:stretch/>
        </p:blipFill>
        <p:spPr>
          <a:xfrm>
            <a:off x="3529882" y="1647015"/>
            <a:ext cx="2697612" cy="2625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3424843" y="4318674"/>
            <a:ext cx="2860441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스마트폰이 활성화 되면서 새로운 서비스와 어플리케이션들이 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계속해서 출시</a:t>
            </a:r>
            <a:r>
              <a:rPr lang="ko-KR" altLang="en-US" sz="1000" dirty="0" smtClean="0">
                <a:solidFill>
                  <a:srgbClr val="404040"/>
                </a:solidFill>
              </a:rPr>
              <a:t>되고 있다</a:t>
            </a:r>
            <a:r>
              <a:rPr lang="en-US" altLang="ko-KR" sz="1000" dirty="0" smtClean="0">
                <a:solidFill>
                  <a:srgbClr val="404040"/>
                </a:solidFill>
              </a:rPr>
              <a:t>.</a:t>
            </a: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매번 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가입</a:t>
            </a:r>
            <a:r>
              <a:rPr lang="ko-KR" altLang="en-US" sz="1000" dirty="0" smtClean="0">
                <a:solidFill>
                  <a:srgbClr val="404040"/>
                </a:solidFill>
              </a:rPr>
              <a:t>을 해야하고 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연동</a:t>
            </a:r>
            <a:r>
              <a:rPr lang="ko-KR" altLang="en-US" sz="1000" dirty="0" smtClean="0">
                <a:solidFill>
                  <a:srgbClr val="404040"/>
                </a:solidFill>
              </a:rPr>
              <a:t>을 하느라 번거롭고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내 신용정보가</a:t>
            </a:r>
            <a:r>
              <a:rPr lang="ko-KR" altLang="ko-KR" sz="1000" dirty="0">
                <a:solidFill>
                  <a:srgbClr val="404040"/>
                </a:solidFill>
              </a:rPr>
              <a:t> 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얼마나 노출되었는지도 알 수가 없다</a:t>
            </a:r>
            <a:r>
              <a:rPr lang="en-US" altLang="ko-KR" sz="1000" b="1" dirty="0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56603" y="5837851"/>
            <a:ext cx="4570621" cy="67505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rgbClr val="F79646"/>
                </a:solidFill>
              </a:rPr>
              <a:t>내 속 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마음을</a:t>
            </a:r>
            <a:r>
              <a:rPr lang="en-US" altLang="ko-KR" sz="1600" b="1" dirty="0" smtClean="0">
                <a:solidFill>
                  <a:srgbClr val="F79646"/>
                </a:solidFill>
              </a:rPr>
              <a:t>,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   가장 쉽고</a:t>
            </a:r>
            <a:r>
              <a:rPr lang="en-US" altLang="ko-KR" sz="1600" b="1" dirty="0" smtClean="0">
                <a:solidFill>
                  <a:srgbClr val="F79646"/>
                </a:solidFill>
              </a:rPr>
              <a:t>,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   안전하게 털어 놓을 수 있는</a:t>
            </a:r>
            <a:endParaRPr lang="en-US" altLang="ko-KR" sz="1600" b="1" dirty="0" smtClean="0">
              <a:solidFill>
                <a:srgbClr val="F7964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404040"/>
                </a:solidFill>
              </a:rPr>
              <a:t>“</a:t>
            </a:r>
            <a:r>
              <a:rPr lang="ko-KR" altLang="en-US" sz="1600" b="1" dirty="0" smtClean="0">
                <a:solidFill>
                  <a:srgbClr val="404040"/>
                </a:solidFill>
              </a:rPr>
              <a:t> 폐쇄형 모바일 메시징 서비스 </a:t>
            </a:r>
            <a:r>
              <a:rPr lang="en-US" altLang="ko-KR" sz="1600" b="1" dirty="0" smtClean="0">
                <a:solidFill>
                  <a:srgbClr val="404040"/>
                </a:solidFill>
              </a:rPr>
              <a:t>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8646" y="631829"/>
            <a:ext cx="269949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Why? : </a:t>
            </a:r>
            <a:r>
              <a:rPr lang="ko-KR" altLang="en-US" sz="1600" dirty="0" smtClean="0">
                <a:solidFill>
                  <a:srgbClr val="404040"/>
                </a:solidFill>
              </a:rPr>
              <a:t>기존 서비스들의 문제점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1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697253" y="559062"/>
            <a:ext cx="4446747" cy="63084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19" y="1153551"/>
            <a:ext cx="1164205" cy="1745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8288" y="677995"/>
            <a:ext cx="146819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200" b="1" dirty="0" smtClean="0">
                <a:solidFill>
                  <a:schemeClr val="accent6"/>
                </a:solidFill>
              </a:rPr>
              <a:t>사용자 시나리오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사례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7401" y="1451021"/>
            <a:ext cx="1274708" cy="707886"/>
          </a:xfrm>
          <a:prstGeom prst="rect">
            <a:avLst/>
          </a:prstGeom>
          <a:solidFill>
            <a:schemeClr val="bg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교실 분위기가 어수선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하다 혹시 아이들에게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무슨일이 있는 건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아닐까</a:t>
            </a:r>
            <a:r>
              <a:rPr lang="en-US" altLang="ko-KR" sz="1000" dirty="0" smtClean="0">
                <a:solidFill>
                  <a:srgbClr val="40404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5520" y="4619851"/>
            <a:ext cx="711940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대화 참여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523" y="3129364"/>
            <a:ext cx="1433204" cy="1015663"/>
          </a:xfrm>
          <a:prstGeom prst="rect">
            <a:avLst/>
          </a:prstGeom>
          <a:solidFill>
            <a:schemeClr val="bg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solidFill>
                  <a:srgbClr val="F79646"/>
                </a:solidFill>
              </a:rPr>
              <a:t>카카오 톡</a:t>
            </a:r>
            <a:r>
              <a:rPr lang="ko-KR" altLang="ko-KR" sz="1000" b="1" dirty="0" smtClean="0">
                <a:solidFill>
                  <a:srgbClr val="F79646"/>
                </a:solidFill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</a:rPr>
              <a:t>알람이 울렸다</a:t>
            </a:r>
            <a:r>
              <a:rPr lang="en-US" altLang="ko-KR" sz="1000" dirty="0" smtClean="0">
                <a:solidFill>
                  <a:srgbClr val="404040"/>
                </a:solidFill>
              </a:rPr>
              <a:t>.</a:t>
            </a: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담임 선생님이 우리반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모두에게 </a:t>
            </a:r>
            <a:r>
              <a:rPr lang="en-US" altLang="ko-KR" sz="1000" dirty="0" smtClean="0">
                <a:solidFill>
                  <a:srgbClr val="404040"/>
                </a:solidFill>
              </a:rPr>
              <a:t>The Door</a:t>
            </a:r>
            <a:r>
              <a:rPr lang="ko-KR" altLang="en-US" sz="1000" dirty="0" smtClean="0">
                <a:solidFill>
                  <a:srgbClr val="404040"/>
                </a:solidFill>
              </a:rPr>
              <a:t>에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개설한 방의 링크를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보내주셨다</a:t>
            </a:r>
            <a:r>
              <a:rPr lang="en-US" altLang="ko-KR" sz="1000" dirty="0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444" y="4619851"/>
            <a:ext cx="955982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비밀번호 확인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3394" y="2791778"/>
            <a:ext cx="955982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비밀번호 입력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3394" y="3500088"/>
            <a:ext cx="838691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배포자 선택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cxnSp>
        <p:nvCxnSpPr>
          <p:cNvPr id="22" name="Straight Arrow Connector 21"/>
          <p:cNvCxnSpPr>
            <a:stCxn id="21" idx="2"/>
            <a:endCxn id="15" idx="0"/>
          </p:cNvCxnSpPr>
          <p:nvPr/>
        </p:nvCxnSpPr>
        <p:spPr>
          <a:xfrm flipH="1">
            <a:off x="5911490" y="3761698"/>
            <a:ext cx="1250" cy="858153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  <a:endCxn id="15" idx="3"/>
          </p:cNvCxnSpPr>
          <p:nvPr/>
        </p:nvCxnSpPr>
        <p:spPr>
          <a:xfrm flipH="1">
            <a:off x="6267460" y="4750656"/>
            <a:ext cx="1256984" cy="0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904841" y="2158994"/>
            <a:ext cx="1" cy="613293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2"/>
            <a:endCxn id="19" idx="0"/>
          </p:cNvCxnSpPr>
          <p:nvPr/>
        </p:nvCxnSpPr>
        <p:spPr>
          <a:xfrm flipH="1">
            <a:off x="8002435" y="4145027"/>
            <a:ext cx="690" cy="474824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3"/>
            <a:endCxn id="17" idx="1"/>
          </p:cNvCxnSpPr>
          <p:nvPr/>
        </p:nvCxnSpPr>
        <p:spPr>
          <a:xfrm>
            <a:off x="6332085" y="3630893"/>
            <a:ext cx="954438" cy="6303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20564" y="1633417"/>
            <a:ext cx="1608133" cy="93871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지금이라도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모두를 위한이 아닌</a:t>
            </a:r>
            <a:r>
              <a:rPr lang="en-US" altLang="ko-KR" sz="1100" dirty="0" smtClean="0">
                <a:solidFill>
                  <a:srgbClr val="404040"/>
                </a:solidFill>
              </a:rPr>
              <a:t>,</a:t>
            </a:r>
            <a:endParaRPr lang="en-US" altLang="ko-KR" sz="1100" dirty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나를 위해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소통하고 공감할 수 있는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안정적인 공간이 필요하다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8530" y="1331577"/>
            <a:ext cx="16275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400" b="1" dirty="0" smtClean="0">
                <a:solidFill>
                  <a:srgbClr val="F79646"/>
                </a:solidFill>
              </a:rPr>
              <a:t>“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 개인에 대한 존중 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”</a:t>
            </a:r>
            <a:endParaRPr lang="en-US" sz="1400" b="1" dirty="0">
              <a:solidFill>
                <a:srgbClr val="F79646"/>
              </a:solidFill>
            </a:endParaRPr>
          </a:p>
        </p:txBody>
      </p:sp>
      <p:pic>
        <p:nvPicPr>
          <p:cNvPr id="55" name="Picture 54" descr="iconmonstr-user-2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72" y="1756248"/>
            <a:ext cx="450898" cy="450898"/>
          </a:xfrm>
          <a:prstGeom prst="rect">
            <a:avLst/>
          </a:prstGeom>
        </p:spPr>
      </p:pic>
      <p:pic>
        <p:nvPicPr>
          <p:cNvPr id="57" name="Picture 56" descr="iconmonstr-user-2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17" y="3748214"/>
            <a:ext cx="450898" cy="45089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274719" y="1216983"/>
            <a:ext cx="84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953735"/>
                </a:solidFill>
              </a:rPr>
              <a:t>방 개설</a:t>
            </a:r>
            <a:r>
              <a:rPr lang="ko-KR" altLang="en-US" sz="1000" b="1" dirty="0" smtClean="0">
                <a:solidFill>
                  <a:srgbClr val="953735"/>
                </a:solidFill>
              </a:rPr>
              <a:t>의 예</a:t>
            </a:r>
            <a:r>
              <a:rPr lang="en-US" altLang="ko-KR" sz="1000" b="1" dirty="0" smtClean="0">
                <a:solidFill>
                  <a:srgbClr val="953735"/>
                </a:solidFill>
              </a:rPr>
              <a:t>)</a:t>
            </a:r>
            <a:endParaRPr lang="en-US" sz="1000" b="1" dirty="0">
              <a:solidFill>
                <a:srgbClr val="95373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87408" y="2894550"/>
            <a:ext cx="702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참여</a:t>
            </a:r>
            <a:r>
              <a:rPr lang="ko-KR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의 예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37029" y="5109170"/>
            <a:ext cx="748923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대화 종료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cxnSp>
        <p:nvCxnSpPr>
          <p:cNvPr id="65" name="Straight Arrow Connector 64"/>
          <p:cNvCxnSpPr>
            <a:stCxn id="15" idx="2"/>
            <a:endCxn id="64" idx="0"/>
          </p:cNvCxnSpPr>
          <p:nvPr/>
        </p:nvCxnSpPr>
        <p:spPr>
          <a:xfrm>
            <a:off x="5911490" y="4881461"/>
            <a:ext cx="1" cy="227709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4" idx="2"/>
          </p:cNvCxnSpPr>
          <p:nvPr/>
        </p:nvCxnSpPr>
        <p:spPr>
          <a:xfrm>
            <a:off x="5911491" y="5370780"/>
            <a:ext cx="6501" cy="661327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Picture 73" descr="iconmonstr-trash-can-8-icon.png"/>
          <p:cNvPicPr>
            <a:picLocks noChangeAspect="1"/>
          </p:cNvPicPr>
          <p:nvPr/>
        </p:nvPicPr>
        <p:blipFill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69" y="6032107"/>
            <a:ext cx="372643" cy="37264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478510" y="3413621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F79646"/>
                </a:solidFill>
              </a:rPr>
              <a:t>배포</a:t>
            </a:r>
            <a:endParaRPr lang="en-US" sz="1050" dirty="0">
              <a:solidFill>
                <a:srgbClr val="F79646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88323" y="2573343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F79646"/>
                </a:solidFill>
              </a:rPr>
              <a:t>1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step</a:t>
            </a:r>
            <a:endParaRPr lang="en-US" sz="1050" b="1" dirty="0">
              <a:solidFill>
                <a:srgbClr val="F79646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62851" y="4390457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F79646"/>
                </a:solidFill>
              </a:rPr>
              <a:t>1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step</a:t>
            </a:r>
            <a:endParaRPr lang="en-US" sz="1050" b="1" dirty="0">
              <a:solidFill>
                <a:srgbClr val="F79646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253219" y="6045463"/>
            <a:ext cx="1777313" cy="37959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F79646"/>
                </a:solidFill>
              </a:rPr>
              <a:t>“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 익명성과 안정성 </a:t>
            </a:r>
            <a:r>
              <a:rPr lang="en-US" altLang="ko-KR" sz="1600" b="1" dirty="0" smtClean="0">
                <a:solidFill>
                  <a:srgbClr val="F79646"/>
                </a:solidFill>
              </a:rPr>
              <a:t>“</a:t>
            </a:r>
          </a:p>
        </p:txBody>
      </p:sp>
      <p:sp>
        <p:nvSpPr>
          <p:cNvPr id="39" name="Shape 42"/>
          <p:cNvSpPr txBox="1">
            <a:spLocks/>
          </p:cNvSpPr>
          <p:nvPr/>
        </p:nvSpPr>
        <p:spPr>
          <a:xfrm>
            <a:off x="445972" y="4199950"/>
            <a:ext cx="3344831" cy="2242131"/>
          </a:xfrm>
          <a:prstGeom prst="rect">
            <a:avLst/>
          </a:prstGeom>
          <a:ln w="3175" cmpd="sng">
            <a:solidFill>
              <a:schemeClr val="accent6"/>
            </a:solidFill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/>
              <a:buNone/>
            </a:pPr>
            <a:r>
              <a:rPr lang="ko" sz="1200" dirty="0" smtClean="0"/>
              <a:t>1. 우수한 보안</a:t>
            </a:r>
            <a:endParaRPr lang="en-US" altLang="ko" sz="1200" dirty="0" smtClean="0"/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1)</a:t>
            </a:r>
            <a:r>
              <a:rPr lang="ko-KR" altLang="en-US" sz="1000" dirty="0" smtClean="0"/>
              <a:t> </a:t>
            </a:r>
            <a:r>
              <a:rPr lang="ko" sz="1000" dirty="0" smtClean="0"/>
              <a:t>개인을 식별할 수 있는 정보 수집 없음</a:t>
            </a:r>
            <a:endParaRPr lang="en-US" altLang="ko" sz="1000" dirty="0" smtClean="0"/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2)</a:t>
            </a:r>
            <a:r>
              <a:rPr lang="ko-KR" altLang="en-US" sz="1000" dirty="0" smtClean="0"/>
              <a:t> </a:t>
            </a:r>
            <a:r>
              <a:rPr lang="ko" sz="1000" dirty="0" smtClean="0"/>
              <a:t>암호화 통신 - 대화내용 보안 절대 보장</a:t>
            </a:r>
            <a:endParaRPr lang="en-US" altLang="ko" sz="1000" dirty="0" smtClean="0"/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3)</a:t>
            </a:r>
            <a:r>
              <a:rPr lang="ko-KR" altLang="en-US" sz="1000" dirty="0" smtClean="0"/>
              <a:t> </a:t>
            </a:r>
            <a:r>
              <a:rPr lang="ko" sz="1000" dirty="0" smtClean="0"/>
              <a:t>대화 내용을 서버에 저장하지 않음</a:t>
            </a:r>
          </a:p>
          <a:p>
            <a:pPr>
              <a:lnSpc>
                <a:spcPct val="120000"/>
              </a:lnSpc>
            </a:pPr>
            <a:endParaRPr lang="ko" sz="1000" dirty="0" smtClean="0"/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ko" sz="1200" dirty="0" smtClean="0"/>
              <a:t>2. 빠른 사용</a:t>
            </a:r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ko-KR" altLang="ko-KR" sz="1000" dirty="0" smtClean="0"/>
              <a:t>1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 </a:t>
            </a:r>
            <a:r>
              <a:rPr lang="ko" sz="1000" dirty="0" smtClean="0"/>
              <a:t>회원 가입 절차 없음</a:t>
            </a:r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2)</a:t>
            </a:r>
            <a:r>
              <a:rPr lang="ko-KR" altLang="en-US" sz="1000" dirty="0" smtClean="0"/>
              <a:t> </a:t>
            </a:r>
            <a:r>
              <a:rPr lang="ko" sz="1000" dirty="0" smtClean="0"/>
              <a:t>회원 검색 절차 없음</a:t>
            </a:r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3)</a:t>
            </a:r>
            <a:r>
              <a:rPr lang="ko-KR" altLang="en-US" sz="1000" dirty="0" smtClean="0"/>
              <a:t> </a:t>
            </a:r>
            <a:r>
              <a:rPr lang="ko" sz="1000" dirty="0" smtClean="0"/>
              <a:t>직접 초대 또는 대화방명 입력만으로 대화방 진입</a:t>
            </a:r>
            <a:endParaRPr lang="ko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45972" y="3893393"/>
            <a:ext cx="8643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6"/>
                </a:solidFill>
              </a:rPr>
              <a:t>기본 요건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73386" y="2248974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F79646"/>
                </a:solidFill>
              </a:rPr>
              <a:t>앱 실행</a:t>
            </a:r>
            <a:endParaRPr lang="en-US" sz="1000" dirty="0">
              <a:solidFill>
                <a:srgbClr val="F7964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8323" y="3284316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b="1" dirty="0">
                <a:solidFill>
                  <a:srgbClr val="F79646"/>
                </a:solidFill>
              </a:rPr>
              <a:t>2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step</a:t>
            </a:r>
            <a:endParaRPr lang="en-US" sz="1050" b="1" dirty="0">
              <a:solidFill>
                <a:srgbClr val="F7964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31184" y="561855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F79646"/>
                </a:solidFill>
              </a:rPr>
              <a:t>삭제</a:t>
            </a:r>
            <a:endParaRPr lang="en-US" sz="1000" dirty="0">
              <a:solidFill>
                <a:srgbClr val="F79646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911490" y="3058874"/>
            <a:ext cx="1" cy="443741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8646" y="134015"/>
            <a:ext cx="277511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폐쇄형 모바일 메시징 서비스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645" y="631829"/>
            <a:ext cx="401778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Why? :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폐쇄형 모바일 메시징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서비스의 </a:t>
            </a:r>
            <a:r>
              <a:rPr lang="ko-KR" altLang="en-US" sz="1600" dirty="0" smtClean="0">
                <a:solidFill>
                  <a:srgbClr val="404040"/>
                </a:solidFill>
              </a:rPr>
              <a:t>핵심개념</a:t>
            </a:r>
            <a:endParaRPr lang="en-US" sz="1600" dirty="0">
              <a:solidFill>
                <a:srgbClr val="40404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59376" y="2654402"/>
            <a:ext cx="9549" cy="1107296"/>
          </a:xfrm>
          <a:prstGeom prst="straightConnector1">
            <a:avLst/>
          </a:prstGeom>
          <a:ln>
            <a:solidFill>
              <a:srgbClr val="F7964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7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8646" y="87849"/>
            <a:ext cx="71711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rgbClr val="404040"/>
                </a:solidFill>
              </a:rPr>
              <a:t>경쟁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97253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성공사례 </a:t>
            </a:r>
            <a:endParaRPr lang="en-US" sz="1600" dirty="0">
              <a:solidFill>
                <a:srgbClr val="40404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4972" y="2508093"/>
            <a:ext cx="3104005" cy="2956197"/>
            <a:chOff x="1225053" y="1897100"/>
            <a:chExt cx="4145965" cy="3948538"/>
          </a:xfrm>
        </p:grpSpPr>
        <p:sp>
          <p:nvSpPr>
            <p:cNvPr id="90" name="Regular Pentagon 89"/>
            <p:cNvSpPr/>
            <p:nvPr/>
          </p:nvSpPr>
          <p:spPr>
            <a:xfrm rot="10800000">
              <a:off x="1225053" y="1897100"/>
              <a:ext cx="4145965" cy="3948538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Regular Pentagon 90"/>
            <p:cNvSpPr/>
            <p:nvPr/>
          </p:nvSpPr>
          <p:spPr>
            <a:xfrm rot="10800000">
              <a:off x="1729718" y="2314967"/>
              <a:ext cx="3114925" cy="296659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2" name="Regular Pentagon 91"/>
            <p:cNvSpPr/>
            <p:nvPr/>
          </p:nvSpPr>
          <p:spPr>
            <a:xfrm rot="10800000">
              <a:off x="2248369" y="2731297"/>
              <a:ext cx="2127535" cy="202622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5" name="Regular Pentagon 94"/>
            <p:cNvSpPr/>
            <p:nvPr/>
          </p:nvSpPr>
          <p:spPr>
            <a:xfrm rot="10800000">
              <a:off x="2700812" y="3111312"/>
              <a:ext cx="1200938" cy="1143751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rgbClr val="BFBFBF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663" y="2211304"/>
            <a:ext cx="4063037" cy="3592969"/>
            <a:chOff x="711738" y="1500685"/>
            <a:chExt cx="5426928" cy="4799063"/>
          </a:xfrm>
        </p:grpSpPr>
        <p:sp>
          <p:nvSpPr>
            <p:cNvPr id="97" name="TextBox 96"/>
            <p:cNvSpPr txBox="1"/>
            <p:nvPr/>
          </p:nvSpPr>
          <p:spPr>
            <a:xfrm>
              <a:off x="1655798" y="1500685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사유지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6880" y="1500685"/>
              <a:ext cx="88042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지인기반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1738" y="4204090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매칭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5836" y="5960597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익명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294" y="4204090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휘발성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3299927" y="1897100"/>
              <a:ext cx="129517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299927" y="3604048"/>
              <a:ext cx="2071091" cy="727685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99927" y="3604048"/>
              <a:ext cx="1355" cy="2255333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246762" y="3604048"/>
              <a:ext cx="2053165" cy="719817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2029302" y="1897100"/>
              <a:ext cx="127198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697253" y="1076023"/>
            <a:ext cx="1069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1200" b="1" dirty="0">
                <a:solidFill>
                  <a:srgbClr val="404040"/>
                </a:solidFill>
              </a:rPr>
              <a:t>1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) 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가입자 확보</a:t>
            </a:r>
            <a:endParaRPr lang="en-US" sz="1200" b="1" dirty="0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0036" y="1312122"/>
            <a:ext cx="374372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rgbClr val="404040"/>
                </a:solidFill>
              </a:rPr>
              <a:t>무료 </a:t>
            </a:r>
            <a:r>
              <a:rPr lang="en-US" altLang="ko-KR" sz="1000" dirty="0" smtClean="0">
                <a:solidFill>
                  <a:srgbClr val="404040"/>
                </a:solidFill>
              </a:rPr>
              <a:t>+</a:t>
            </a:r>
            <a:r>
              <a:rPr lang="ko-KR" altLang="en-US" sz="1000" dirty="0" smtClean="0">
                <a:solidFill>
                  <a:srgbClr val="404040"/>
                </a:solidFill>
              </a:rPr>
              <a:t> 브랜딩 확산 전략을 통한 긍정적 망효과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rgbClr val="404040"/>
                </a:solidFill>
              </a:rPr>
              <a:t>            </a:t>
            </a:r>
            <a:r>
              <a:rPr lang="en-US" altLang="ko-KR" sz="1000" dirty="0" smtClean="0">
                <a:solidFill>
                  <a:srgbClr val="404040"/>
                </a:solidFill>
              </a:rPr>
              <a:t>-&gt;</a:t>
            </a:r>
            <a:r>
              <a:rPr lang="ko-KR" altLang="en-US" sz="1000" dirty="0" smtClean="0">
                <a:solidFill>
                  <a:srgbClr val="404040"/>
                </a:solidFill>
              </a:rPr>
              <a:t> 자발적 고객 바이럴 마케팅 효과를 통한 선 순환 구조</a:t>
            </a:r>
            <a:endParaRPr lang="en-US" altLang="ko-KR" sz="1000" dirty="0" smtClean="0">
              <a:solidFill>
                <a:srgbClr val="404040"/>
              </a:solidFill>
            </a:endParaRPr>
          </a:p>
        </p:txBody>
      </p:sp>
      <p:pic>
        <p:nvPicPr>
          <p:cNvPr id="4" name="Picture 3" descr="스크린샷 2013-07-19 오후 12.1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27" y="4518552"/>
            <a:ext cx="3802048" cy="2104245"/>
          </a:xfrm>
          <a:prstGeom prst="rect">
            <a:avLst/>
          </a:prstGeom>
        </p:spPr>
      </p:pic>
      <p:pic>
        <p:nvPicPr>
          <p:cNvPr id="6" name="Picture 5" descr="스크린샷 2013-07-19 오후 2.58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27" y="2043245"/>
            <a:ext cx="3170821" cy="213924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562660" y="3303028"/>
            <a:ext cx="1843524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모바일 채팅</a:t>
            </a:r>
            <a:endParaRPr lang="en-US" altLang="ko-KR" sz="1050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000" dirty="0" smtClean="0">
                <a:solidFill>
                  <a:schemeClr val="accent1"/>
                </a:solidFill>
              </a:rPr>
              <a:t>(MIM. Mobile instant message ) 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759" y="3338814"/>
            <a:ext cx="1696874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소셜 데이팅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accent1"/>
                </a:solidFill>
              </a:rPr>
              <a:t>(SND. Social network dating )</a:t>
            </a:r>
            <a:endParaRPr lang="en-US" altLang="ko-KR" sz="1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4096" y="4678003"/>
            <a:ext cx="1842396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랜덤 데이팅 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accent1"/>
                </a:solidFill>
              </a:rPr>
              <a:t>(RND. Random network dating )</a:t>
            </a:r>
            <a:endParaRPr lang="en-US" altLang="ko-KR" sz="1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64061" y="4682880"/>
            <a:ext cx="1965126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익명 채팅</a:t>
            </a:r>
            <a:endParaRPr lang="en-US" altLang="ko-KR" sz="1050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000" dirty="0" smtClean="0">
                <a:solidFill>
                  <a:schemeClr val="accent1"/>
                </a:solidFill>
              </a:rPr>
              <a:t>(SNM.</a:t>
            </a:r>
            <a:r>
              <a:rPr lang="ko-KR" altLang="en-US" sz="1000" dirty="0" smtClean="0">
                <a:solidFill>
                  <a:schemeClr val="accent1"/>
                </a:solidFill>
              </a:rPr>
              <a:t> </a:t>
            </a:r>
            <a:r>
              <a:rPr lang="en-US" altLang="ko-KR" sz="1000" dirty="0" smtClean="0">
                <a:solidFill>
                  <a:schemeClr val="accent1"/>
                </a:solidFill>
              </a:rPr>
              <a:t>Shadow network </a:t>
            </a:r>
            <a:r>
              <a:rPr lang="en-US" sz="1000" dirty="0" smtClean="0">
                <a:solidFill>
                  <a:schemeClr val="accent1"/>
                </a:solidFill>
              </a:rPr>
              <a:t>message ) 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40295" y="2248063"/>
            <a:ext cx="1712966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소셜네트워크</a:t>
            </a:r>
            <a:endParaRPr lang="en-US" altLang="ko-KR" sz="105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000" dirty="0" smtClean="0">
                <a:solidFill>
                  <a:schemeClr val="accent1"/>
                </a:solidFill>
              </a:rPr>
              <a:t>(SNS. Social network service ) 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6062" y="1795131"/>
            <a:ext cx="644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1)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36062" y="4278165"/>
            <a:ext cx="5780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ko-KR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2</a:t>
            </a: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8646" y="644539"/>
            <a:ext cx="2130531" cy="5847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모바일 메시지 기반 시장 </a:t>
            </a:r>
            <a:endParaRPr lang="en-US" altLang="ko-KR" sz="1600" dirty="0" smtClean="0">
              <a:solidFill>
                <a:srgbClr val="404040"/>
              </a:solidFill>
            </a:endParaRPr>
          </a:p>
          <a:p>
            <a:r>
              <a:rPr lang="ko-KR" altLang="en-US" sz="1600" dirty="0" smtClean="0">
                <a:solidFill>
                  <a:srgbClr val="404040"/>
                </a:solidFill>
              </a:rPr>
              <a:t>서비스 유형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9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rgbClr val="F2F2F2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697253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성공사례 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88646" y="647218"/>
            <a:ext cx="72327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경쟁사</a:t>
            </a:r>
            <a:endParaRPr lang="en-US" sz="1600" dirty="0">
              <a:solidFill>
                <a:srgbClr val="40404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4972" y="2508093"/>
            <a:ext cx="3104005" cy="2956197"/>
            <a:chOff x="1225053" y="1897100"/>
            <a:chExt cx="4145965" cy="3948538"/>
          </a:xfrm>
        </p:grpSpPr>
        <p:sp>
          <p:nvSpPr>
            <p:cNvPr id="90" name="Regular Pentagon 89"/>
            <p:cNvSpPr/>
            <p:nvPr/>
          </p:nvSpPr>
          <p:spPr>
            <a:xfrm rot="10800000">
              <a:off x="1225053" y="1897100"/>
              <a:ext cx="4145965" cy="3948538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1" name="Regular Pentagon 90"/>
            <p:cNvSpPr/>
            <p:nvPr/>
          </p:nvSpPr>
          <p:spPr>
            <a:xfrm rot="10800000">
              <a:off x="1729718" y="2314967"/>
              <a:ext cx="3114925" cy="296659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2" name="Regular Pentagon 91"/>
            <p:cNvSpPr/>
            <p:nvPr/>
          </p:nvSpPr>
          <p:spPr>
            <a:xfrm rot="10800000">
              <a:off x="2248369" y="2731297"/>
              <a:ext cx="2127535" cy="202622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5" name="Regular Pentagon 94"/>
            <p:cNvSpPr/>
            <p:nvPr/>
          </p:nvSpPr>
          <p:spPr>
            <a:xfrm rot="10800000">
              <a:off x="2700812" y="3111312"/>
              <a:ext cx="1200938" cy="1143751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rgbClr val="BFBFBF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663" y="2211304"/>
            <a:ext cx="4063037" cy="3592969"/>
            <a:chOff x="711738" y="1500685"/>
            <a:chExt cx="5426928" cy="4799063"/>
          </a:xfrm>
        </p:grpSpPr>
        <p:sp>
          <p:nvSpPr>
            <p:cNvPr id="97" name="TextBox 96"/>
            <p:cNvSpPr txBox="1"/>
            <p:nvPr/>
          </p:nvSpPr>
          <p:spPr>
            <a:xfrm>
              <a:off x="1655798" y="1500685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사유지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6880" y="1500685"/>
              <a:ext cx="88042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지인기반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1738" y="4204090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매칭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5836" y="5960597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익명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294" y="4204090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휘발성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3299927" y="1897100"/>
              <a:ext cx="129517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299927" y="3604048"/>
              <a:ext cx="2071091" cy="727685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99927" y="3604048"/>
              <a:ext cx="1355" cy="2255333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246762" y="3604048"/>
              <a:ext cx="2053165" cy="719817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2029302" y="1897100"/>
              <a:ext cx="127198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57" y="3190561"/>
            <a:ext cx="249624" cy="24962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24" y="2835839"/>
            <a:ext cx="239759" cy="23975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60" y="3061133"/>
            <a:ext cx="239759" cy="23975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298" y="2400334"/>
            <a:ext cx="239120" cy="23912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8" y="3573259"/>
            <a:ext cx="253723" cy="253723"/>
          </a:xfrm>
          <a:prstGeom prst="rect">
            <a:avLst/>
          </a:prstGeom>
        </p:spPr>
      </p:pic>
      <p:pic>
        <p:nvPicPr>
          <p:cNvPr id="112" name="Picture 111" descr="스크린샷 2013-07-18 오후 2.11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3466889"/>
            <a:ext cx="241465" cy="241465"/>
          </a:xfrm>
          <a:prstGeom prst="rect">
            <a:avLst/>
          </a:prstGeom>
        </p:spPr>
      </p:pic>
      <p:pic>
        <p:nvPicPr>
          <p:cNvPr id="113" name="Picture 112" descr="스크린샷 2013-07-18 오후 2.26.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5" y="3627469"/>
            <a:ext cx="264323" cy="265612"/>
          </a:xfrm>
          <a:prstGeom prst="rect">
            <a:avLst/>
          </a:prstGeom>
        </p:spPr>
      </p:pic>
      <p:pic>
        <p:nvPicPr>
          <p:cNvPr id="114" name="Picture 113" descr="스크린샷 2013-07-18 오후 2.27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1" y="4133070"/>
            <a:ext cx="240294" cy="242637"/>
          </a:xfrm>
          <a:prstGeom prst="rect">
            <a:avLst/>
          </a:prstGeom>
        </p:spPr>
      </p:pic>
      <p:pic>
        <p:nvPicPr>
          <p:cNvPr id="115" name="Picture 114" descr="스크린샷 2013-07-18 오후 2.29.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98" y="2965653"/>
            <a:ext cx="235604" cy="235604"/>
          </a:xfrm>
          <a:prstGeom prst="rect">
            <a:avLst/>
          </a:prstGeom>
        </p:spPr>
      </p:pic>
      <p:pic>
        <p:nvPicPr>
          <p:cNvPr id="116" name="Picture 115" descr="스크린샷 2013-07-18 오후 2.31.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42" y="4450042"/>
            <a:ext cx="239120" cy="235604"/>
          </a:xfrm>
          <a:prstGeom prst="rect">
            <a:avLst/>
          </a:prstGeom>
        </p:spPr>
      </p:pic>
      <p:pic>
        <p:nvPicPr>
          <p:cNvPr id="117" name="Picture 116" descr="스크린샷 2013-07-18 오후 2.30.4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9" y="3892153"/>
            <a:ext cx="256586" cy="252718"/>
          </a:xfrm>
          <a:prstGeom prst="rect">
            <a:avLst/>
          </a:prstGeom>
        </p:spPr>
      </p:pic>
      <p:pic>
        <p:nvPicPr>
          <p:cNvPr id="118" name="Picture 117" descr="스크린샷 2013-07-18 오후 2.32.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11" y="4929248"/>
            <a:ext cx="244981" cy="261744"/>
          </a:xfrm>
          <a:prstGeom prst="rect">
            <a:avLst/>
          </a:prstGeom>
        </p:spPr>
      </p:pic>
      <p:pic>
        <p:nvPicPr>
          <p:cNvPr id="119" name="Picture 118" descr="스크린샷 2013-07-18 오후 2.33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8" y="4810496"/>
            <a:ext cx="248063" cy="249624"/>
          </a:xfrm>
          <a:prstGeom prst="rect">
            <a:avLst/>
          </a:prstGeom>
        </p:spPr>
      </p:pic>
      <p:pic>
        <p:nvPicPr>
          <p:cNvPr id="120" name="Picture 119" descr="스크린샷 2013-07-18 오후 2.34.2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4" y="4275734"/>
            <a:ext cx="241114" cy="243692"/>
          </a:xfrm>
          <a:prstGeom prst="rect">
            <a:avLst/>
          </a:prstGeom>
        </p:spPr>
      </p:pic>
      <p:pic>
        <p:nvPicPr>
          <p:cNvPr id="121" name="Picture 120" descr="스크린샷 2013-07-18 오후 2.36.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8" y="3953353"/>
            <a:ext cx="218449" cy="219514"/>
          </a:xfrm>
          <a:prstGeom prst="rect">
            <a:avLst/>
          </a:prstGeom>
        </p:spPr>
      </p:pic>
      <p:pic>
        <p:nvPicPr>
          <p:cNvPr id="122" name="Picture 121" descr="스크린샷 2013-07-18 오후 2.40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13" y="3054811"/>
            <a:ext cx="257875" cy="216615"/>
          </a:xfrm>
          <a:prstGeom prst="rect">
            <a:avLst/>
          </a:prstGeom>
        </p:spPr>
      </p:pic>
      <p:pic>
        <p:nvPicPr>
          <p:cNvPr id="123" name="Picture 122" descr="스크린샷 2013-07-18 오후 2.46.0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99" y="2828605"/>
            <a:ext cx="256736" cy="254850"/>
          </a:xfrm>
          <a:prstGeom prst="rect">
            <a:avLst/>
          </a:prstGeom>
        </p:spPr>
      </p:pic>
      <p:pic>
        <p:nvPicPr>
          <p:cNvPr id="124" name="Picture 123" descr="스크린샷 2013-07-18 오후 2.47.05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96" y="3965342"/>
            <a:ext cx="267875" cy="269951"/>
          </a:xfrm>
          <a:prstGeom prst="rect">
            <a:avLst/>
          </a:prstGeom>
        </p:spPr>
      </p:pic>
      <p:pic>
        <p:nvPicPr>
          <p:cNvPr id="125" name="Picture 124" descr="스크린샷 2013-07-18 오후 2.50.08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23" y="4133624"/>
            <a:ext cx="254850" cy="254850"/>
          </a:xfrm>
          <a:prstGeom prst="rect">
            <a:avLst/>
          </a:prstGeom>
        </p:spPr>
      </p:pic>
      <p:pic>
        <p:nvPicPr>
          <p:cNvPr id="126" name="Picture 125" descr="스크린샷 2013-07-18 오후 2.52.35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35" y="4571571"/>
            <a:ext cx="256736" cy="249186"/>
          </a:xfrm>
          <a:prstGeom prst="rect">
            <a:avLst/>
          </a:prstGeom>
        </p:spPr>
      </p:pic>
      <p:pic>
        <p:nvPicPr>
          <p:cNvPr id="127" name="Picture 126" descr="스크린샷 2013-07-18 오후 3.05.30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6" y="2632347"/>
            <a:ext cx="237859" cy="239748"/>
          </a:xfrm>
          <a:prstGeom prst="rect">
            <a:avLst/>
          </a:prstGeom>
        </p:spPr>
      </p:pic>
      <p:pic>
        <p:nvPicPr>
          <p:cNvPr id="128" name="Picture 127" descr="스크린샷 2013-07-18 오후 3.13.13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39" y="3349749"/>
            <a:ext cx="256736" cy="258624"/>
          </a:xfrm>
          <a:prstGeom prst="rect">
            <a:avLst/>
          </a:prstGeom>
        </p:spPr>
      </p:pic>
      <p:pic>
        <p:nvPicPr>
          <p:cNvPr id="129" name="Picture 128" descr="스크린샷 2013-07-18 오후 3.13.04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2522508"/>
            <a:ext cx="253775" cy="271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7253" y="1148429"/>
            <a:ext cx="18517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 smtClean="0">
                <a:solidFill>
                  <a:srgbClr val="404040"/>
                </a:solidFill>
              </a:rPr>
              <a:t>2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>
                <a:solidFill>
                  <a:srgbClr val="404040"/>
                </a:solidFill>
              </a:rPr>
              <a:t>모바일 광고 </a:t>
            </a:r>
            <a:r>
              <a:rPr lang="en-US" altLang="ko-KR" b="1" baseline="30000" dirty="0">
                <a:solidFill>
                  <a:srgbClr val="404040"/>
                </a:solidFill>
              </a:rPr>
              <a:t>: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선택형광고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 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97253" y="4039267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>
                <a:solidFill>
                  <a:srgbClr val="404040"/>
                </a:solidFill>
              </a:rPr>
              <a:t>3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모바일 커머스</a:t>
            </a:r>
            <a:endParaRPr lang="en-US" b="1" dirty="0">
              <a:solidFill>
                <a:srgbClr val="404040"/>
              </a:solidFill>
            </a:endParaRPr>
          </a:p>
        </p:txBody>
      </p:sp>
      <p:pic>
        <p:nvPicPr>
          <p:cNvPr id="17" name="Picture 16" descr="스크린샷 2013-07-19 오전 11.31.41.pn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"/>
          <a:stretch/>
        </p:blipFill>
        <p:spPr>
          <a:xfrm>
            <a:off x="4898170" y="4503535"/>
            <a:ext cx="3972501" cy="2182382"/>
          </a:xfrm>
          <a:prstGeom prst="rect">
            <a:avLst/>
          </a:prstGeom>
        </p:spPr>
      </p:pic>
      <p:sp>
        <p:nvSpPr>
          <p:cNvPr id="137" name="Oval 136"/>
          <p:cNvSpPr/>
          <p:nvPr/>
        </p:nvSpPr>
        <p:spPr>
          <a:xfrm rot="3265645">
            <a:off x="1188893" y="2144110"/>
            <a:ext cx="2707750" cy="2088975"/>
          </a:xfrm>
          <a:prstGeom prst="ellipse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mpd="sng"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8646" y="87849"/>
            <a:ext cx="72327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>
                <a:solidFill>
                  <a:srgbClr val="404040"/>
                </a:solidFill>
              </a:rPr>
              <a:t>경쟁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8346" y="1090093"/>
            <a:ext cx="1843524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F81BD"/>
                </a:solidFill>
              </a:rPr>
              <a:t>모바일 채팅</a:t>
            </a:r>
            <a:endParaRPr lang="en-US" altLang="ko-KR" sz="1050" dirty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(MIM. Mobile instant message ) </a:t>
            </a:r>
            <a:endParaRPr lang="en-US" sz="1000" dirty="0">
              <a:solidFill>
                <a:srgbClr val="4F81BD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764081" y="1150551"/>
            <a:ext cx="0" cy="108701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40413" y="1320995"/>
            <a:ext cx="41743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의무적 </a:t>
            </a:r>
            <a:r>
              <a:rPr lang="ko-KR" altLang="en-US" sz="1000" dirty="0">
                <a:solidFill>
                  <a:srgbClr val="404040"/>
                </a:solidFill>
              </a:rPr>
              <a:t>으로 보아야하는 기존 광고와 달리</a:t>
            </a:r>
            <a:r>
              <a:rPr lang="en-US" altLang="ko-KR" sz="1000" dirty="0"/>
              <a:t>, </a:t>
            </a:r>
            <a:endParaRPr lang="en-US" altLang="ko-KR" sz="1000" dirty="0" smtClean="0"/>
          </a:p>
          <a:p>
            <a:r>
              <a:rPr lang="ko-KR" altLang="en-US" sz="1000" b="1" dirty="0" smtClean="0">
                <a:solidFill>
                  <a:srgbClr val="F79646"/>
                </a:solidFill>
              </a:rPr>
              <a:t>소비자가 </a:t>
            </a:r>
            <a:r>
              <a:rPr lang="ko-KR" altLang="en-US" sz="1000" b="1" dirty="0">
                <a:solidFill>
                  <a:srgbClr val="F79646"/>
                </a:solidFill>
              </a:rPr>
              <a:t>직접 ‘검색’하여 능동적으로 광고를 </a:t>
            </a:r>
            <a:r>
              <a:rPr lang="ko-KR" altLang="en-US" sz="1000" b="1" dirty="0" smtClean="0">
                <a:solidFill>
                  <a:srgbClr val="F79646"/>
                </a:solidFill>
              </a:rPr>
              <a:t>찾도록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소비자가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‘플러스친구’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‘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공식계정’ 상의 광고를 선택하여 구독하는 이유는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00" b="1" dirty="0" smtClean="0">
                <a:solidFill>
                  <a:srgbClr val="F79646"/>
                </a:solidFill>
              </a:rPr>
              <a:t>상품정보 또는 가격할인 </a:t>
            </a:r>
            <a:r>
              <a:rPr lang="ko-KR" altLang="en-US" sz="1000" b="1" dirty="0">
                <a:solidFill>
                  <a:srgbClr val="F79646"/>
                </a:solidFill>
              </a:rPr>
              <a:t>등의 쿠폰 등을 수취하기 위해 스스로 결정</a:t>
            </a:r>
            <a:r>
              <a:rPr lang="ko-KR" altLang="en-US" sz="1000" dirty="0">
                <a:solidFill>
                  <a:srgbClr val="404040"/>
                </a:solidFill>
              </a:rPr>
              <a:t>하여 받는 메시지이기 때문에</a:t>
            </a:r>
            <a:r>
              <a:rPr lang="en-US" altLang="ko-KR" sz="1000" dirty="0">
                <a:solidFill>
                  <a:srgbClr val="404040"/>
                </a:solidFill>
              </a:rPr>
              <a:t>, </a:t>
            </a:r>
            <a:r>
              <a:rPr lang="ko-KR" altLang="en-US" sz="1000" dirty="0" smtClean="0">
                <a:solidFill>
                  <a:srgbClr val="404040"/>
                </a:solidFill>
              </a:rPr>
              <a:t>기존의 </a:t>
            </a:r>
            <a:r>
              <a:rPr lang="ko-KR" altLang="en-US" sz="1000" dirty="0">
                <a:solidFill>
                  <a:srgbClr val="404040"/>
                </a:solidFill>
              </a:rPr>
              <a:t>일방적</a:t>
            </a:r>
            <a:r>
              <a:rPr lang="en-US" altLang="ko-KR" sz="1000" dirty="0">
                <a:solidFill>
                  <a:srgbClr val="404040"/>
                </a:solidFill>
              </a:rPr>
              <a:t>/</a:t>
            </a:r>
            <a:r>
              <a:rPr lang="ko-KR" altLang="en-US" sz="1000" dirty="0" smtClean="0">
                <a:solidFill>
                  <a:srgbClr val="404040"/>
                </a:solidFill>
              </a:rPr>
              <a:t>의무적인 </a:t>
            </a:r>
            <a:r>
              <a:rPr lang="ko-KR" altLang="en-US" sz="1000" dirty="0">
                <a:solidFill>
                  <a:srgbClr val="404040"/>
                </a:solidFill>
              </a:rPr>
              <a:t>광고와는 차이가 있다</a:t>
            </a:r>
            <a:r>
              <a:rPr lang="en-US" altLang="ko-KR" sz="1000" dirty="0">
                <a:solidFill>
                  <a:srgbClr val="404040"/>
                </a:solidFill>
              </a:rPr>
              <a:t>.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9963" y="4219072"/>
            <a:ext cx="3581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/>
              <a:t>메신져 플랫폼은 </a:t>
            </a:r>
            <a:r>
              <a:rPr lang="ko-KR" altLang="en-US" sz="1000" dirty="0" smtClean="0"/>
              <a:t>지인 </a:t>
            </a:r>
            <a:r>
              <a:rPr lang="ko-KR" altLang="en-US" sz="1000" b="1" dirty="0">
                <a:solidFill>
                  <a:schemeClr val="accent6"/>
                </a:solidFill>
              </a:rPr>
              <a:t>네트워크 제공을 통해 </a:t>
            </a:r>
            <a:r>
              <a:rPr lang="ko-KR" altLang="en-US" sz="1000" b="1" dirty="0" smtClean="0">
                <a:solidFill>
                  <a:schemeClr val="accent6"/>
                </a:solidFill>
              </a:rPr>
              <a:t>구매행위 활성화</a:t>
            </a:r>
            <a:endParaRPr lang="en-US" sz="1000" b="1" dirty="0">
              <a:solidFill>
                <a:schemeClr val="accent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70097" y="1483715"/>
            <a:ext cx="13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62</a:t>
            </a:r>
            <a:r>
              <a:rPr lang="ko-KR" altLang="en-US" b="1" dirty="0" smtClean="0">
                <a:solidFill>
                  <a:schemeClr val="accent1"/>
                </a:solidFill>
              </a:rPr>
              <a:t>억 달러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36062" y="2284623"/>
            <a:ext cx="644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1)</a:t>
            </a:r>
          </a:p>
        </p:txBody>
      </p:sp>
      <p:pic>
        <p:nvPicPr>
          <p:cNvPr id="55" name="Picture 54" descr="스크린샷 2013-07-19 오전 11.28.33.png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 b="54124"/>
          <a:stretch/>
        </p:blipFill>
        <p:spPr>
          <a:xfrm>
            <a:off x="5182774" y="2542116"/>
            <a:ext cx="2416540" cy="1220139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95696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rgbClr val="F2F2F2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697253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성공사례 </a:t>
            </a:r>
            <a:endParaRPr lang="en-US" sz="1600" dirty="0">
              <a:solidFill>
                <a:srgbClr val="40404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4972" y="2508093"/>
            <a:ext cx="3104005" cy="2956197"/>
            <a:chOff x="1225053" y="1897100"/>
            <a:chExt cx="4145965" cy="3948538"/>
          </a:xfrm>
        </p:grpSpPr>
        <p:sp>
          <p:nvSpPr>
            <p:cNvPr id="90" name="Regular Pentagon 89"/>
            <p:cNvSpPr/>
            <p:nvPr/>
          </p:nvSpPr>
          <p:spPr>
            <a:xfrm rot="10800000">
              <a:off x="1225053" y="1897100"/>
              <a:ext cx="4145965" cy="3948538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1" name="Regular Pentagon 90"/>
            <p:cNvSpPr/>
            <p:nvPr/>
          </p:nvSpPr>
          <p:spPr>
            <a:xfrm rot="10800000">
              <a:off x="1729718" y="2314967"/>
              <a:ext cx="3114925" cy="296659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2" name="Regular Pentagon 91"/>
            <p:cNvSpPr/>
            <p:nvPr/>
          </p:nvSpPr>
          <p:spPr>
            <a:xfrm rot="10800000">
              <a:off x="2248369" y="2731297"/>
              <a:ext cx="2127535" cy="202622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5" name="Regular Pentagon 94"/>
            <p:cNvSpPr/>
            <p:nvPr/>
          </p:nvSpPr>
          <p:spPr>
            <a:xfrm rot="10800000">
              <a:off x="2700812" y="3111312"/>
              <a:ext cx="1200938" cy="1143751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rgbClr val="BFBFBF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663" y="2211304"/>
            <a:ext cx="4063037" cy="3592969"/>
            <a:chOff x="711738" y="1500685"/>
            <a:chExt cx="5426928" cy="4799063"/>
          </a:xfrm>
        </p:grpSpPr>
        <p:sp>
          <p:nvSpPr>
            <p:cNvPr id="97" name="TextBox 96"/>
            <p:cNvSpPr txBox="1"/>
            <p:nvPr/>
          </p:nvSpPr>
          <p:spPr>
            <a:xfrm>
              <a:off x="1655798" y="1500685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사유지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6880" y="1500685"/>
              <a:ext cx="88042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지인기반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1738" y="4204090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매칭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5836" y="5960597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익명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294" y="4204090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휘발성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3299927" y="1897100"/>
              <a:ext cx="129517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299927" y="3604048"/>
              <a:ext cx="2071091" cy="727685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99927" y="3604048"/>
              <a:ext cx="1355" cy="2255333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246762" y="3604048"/>
              <a:ext cx="2053165" cy="719817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2029302" y="1897100"/>
              <a:ext cx="127198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57" y="3190561"/>
            <a:ext cx="249624" cy="24962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24" y="2835839"/>
            <a:ext cx="239759" cy="23975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60" y="3061133"/>
            <a:ext cx="239759" cy="23975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298" y="2400334"/>
            <a:ext cx="239120" cy="23912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8" y="3573259"/>
            <a:ext cx="253723" cy="253723"/>
          </a:xfrm>
          <a:prstGeom prst="rect">
            <a:avLst/>
          </a:prstGeom>
        </p:spPr>
      </p:pic>
      <p:pic>
        <p:nvPicPr>
          <p:cNvPr id="112" name="Picture 111" descr="스크린샷 2013-07-18 오후 2.11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3466889"/>
            <a:ext cx="241465" cy="241465"/>
          </a:xfrm>
          <a:prstGeom prst="rect">
            <a:avLst/>
          </a:prstGeom>
        </p:spPr>
      </p:pic>
      <p:pic>
        <p:nvPicPr>
          <p:cNvPr id="113" name="Picture 112" descr="스크린샷 2013-07-18 오후 2.26.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5" y="3627469"/>
            <a:ext cx="264323" cy="265612"/>
          </a:xfrm>
          <a:prstGeom prst="rect">
            <a:avLst/>
          </a:prstGeom>
        </p:spPr>
      </p:pic>
      <p:pic>
        <p:nvPicPr>
          <p:cNvPr id="114" name="Picture 113" descr="스크린샷 2013-07-18 오후 2.27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1" y="4133070"/>
            <a:ext cx="240294" cy="242637"/>
          </a:xfrm>
          <a:prstGeom prst="rect">
            <a:avLst/>
          </a:prstGeom>
        </p:spPr>
      </p:pic>
      <p:pic>
        <p:nvPicPr>
          <p:cNvPr id="115" name="Picture 114" descr="스크린샷 2013-07-18 오후 2.29.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98" y="2965653"/>
            <a:ext cx="235604" cy="235604"/>
          </a:xfrm>
          <a:prstGeom prst="rect">
            <a:avLst/>
          </a:prstGeom>
        </p:spPr>
      </p:pic>
      <p:pic>
        <p:nvPicPr>
          <p:cNvPr id="116" name="Picture 115" descr="스크린샷 2013-07-18 오후 2.31.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42" y="4450042"/>
            <a:ext cx="239120" cy="235604"/>
          </a:xfrm>
          <a:prstGeom prst="rect">
            <a:avLst/>
          </a:prstGeom>
        </p:spPr>
      </p:pic>
      <p:pic>
        <p:nvPicPr>
          <p:cNvPr id="117" name="Picture 116" descr="스크린샷 2013-07-18 오후 2.30.4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9" y="3892153"/>
            <a:ext cx="256586" cy="252718"/>
          </a:xfrm>
          <a:prstGeom prst="rect">
            <a:avLst/>
          </a:prstGeom>
        </p:spPr>
      </p:pic>
      <p:pic>
        <p:nvPicPr>
          <p:cNvPr id="118" name="Picture 117" descr="스크린샷 2013-07-18 오후 2.32.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11" y="4929248"/>
            <a:ext cx="244981" cy="261744"/>
          </a:xfrm>
          <a:prstGeom prst="rect">
            <a:avLst/>
          </a:prstGeom>
        </p:spPr>
      </p:pic>
      <p:pic>
        <p:nvPicPr>
          <p:cNvPr id="119" name="Picture 118" descr="스크린샷 2013-07-18 오후 2.33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8" y="4810496"/>
            <a:ext cx="248063" cy="249624"/>
          </a:xfrm>
          <a:prstGeom prst="rect">
            <a:avLst/>
          </a:prstGeom>
        </p:spPr>
      </p:pic>
      <p:pic>
        <p:nvPicPr>
          <p:cNvPr id="120" name="Picture 119" descr="스크린샷 2013-07-18 오후 2.34.2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4" y="4275734"/>
            <a:ext cx="241114" cy="243692"/>
          </a:xfrm>
          <a:prstGeom prst="rect">
            <a:avLst/>
          </a:prstGeom>
        </p:spPr>
      </p:pic>
      <p:pic>
        <p:nvPicPr>
          <p:cNvPr id="121" name="Picture 120" descr="스크린샷 2013-07-18 오후 2.36.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8" y="3953353"/>
            <a:ext cx="218449" cy="219514"/>
          </a:xfrm>
          <a:prstGeom prst="rect">
            <a:avLst/>
          </a:prstGeom>
        </p:spPr>
      </p:pic>
      <p:pic>
        <p:nvPicPr>
          <p:cNvPr id="122" name="Picture 121" descr="스크린샷 2013-07-18 오후 2.40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13" y="3054811"/>
            <a:ext cx="257875" cy="216615"/>
          </a:xfrm>
          <a:prstGeom prst="rect">
            <a:avLst/>
          </a:prstGeom>
        </p:spPr>
      </p:pic>
      <p:pic>
        <p:nvPicPr>
          <p:cNvPr id="123" name="Picture 122" descr="스크린샷 2013-07-18 오후 2.46.0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99" y="2828605"/>
            <a:ext cx="256736" cy="254850"/>
          </a:xfrm>
          <a:prstGeom prst="rect">
            <a:avLst/>
          </a:prstGeom>
        </p:spPr>
      </p:pic>
      <p:pic>
        <p:nvPicPr>
          <p:cNvPr id="124" name="Picture 123" descr="스크린샷 2013-07-18 오후 2.47.05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96" y="3965342"/>
            <a:ext cx="267875" cy="269951"/>
          </a:xfrm>
          <a:prstGeom prst="rect">
            <a:avLst/>
          </a:prstGeom>
        </p:spPr>
      </p:pic>
      <p:pic>
        <p:nvPicPr>
          <p:cNvPr id="125" name="Picture 124" descr="스크린샷 2013-07-18 오후 2.50.08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23" y="4133624"/>
            <a:ext cx="254850" cy="254850"/>
          </a:xfrm>
          <a:prstGeom prst="rect">
            <a:avLst/>
          </a:prstGeom>
        </p:spPr>
      </p:pic>
      <p:pic>
        <p:nvPicPr>
          <p:cNvPr id="126" name="Picture 125" descr="스크린샷 2013-07-18 오후 2.52.35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35" y="4571571"/>
            <a:ext cx="256736" cy="249186"/>
          </a:xfrm>
          <a:prstGeom prst="rect">
            <a:avLst/>
          </a:prstGeom>
        </p:spPr>
      </p:pic>
      <p:pic>
        <p:nvPicPr>
          <p:cNvPr id="127" name="Picture 126" descr="스크린샷 2013-07-18 오후 3.05.30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6" y="2632347"/>
            <a:ext cx="237859" cy="239748"/>
          </a:xfrm>
          <a:prstGeom prst="rect">
            <a:avLst/>
          </a:prstGeom>
        </p:spPr>
      </p:pic>
      <p:pic>
        <p:nvPicPr>
          <p:cNvPr id="128" name="Picture 127" descr="스크린샷 2013-07-18 오후 3.13.13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39" y="3349749"/>
            <a:ext cx="256736" cy="258624"/>
          </a:xfrm>
          <a:prstGeom prst="rect">
            <a:avLst/>
          </a:prstGeom>
        </p:spPr>
      </p:pic>
      <p:pic>
        <p:nvPicPr>
          <p:cNvPr id="129" name="Picture 128" descr="스크린샷 2013-07-18 오후 3.13.04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2522508"/>
            <a:ext cx="253775" cy="271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7253" y="1147919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>
                <a:solidFill>
                  <a:srgbClr val="404040"/>
                </a:solidFill>
              </a:rPr>
              <a:t>4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>
                <a:solidFill>
                  <a:srgbClr val="404040"/>
                </a:solidFill>
              </a:rPr>
              <a:t>모바일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이모티콘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97253" y="4032982"/>
            <a:ext cx="1768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 smtClean="0">
                <a:solidFill>
                  <a:srgbClr val="404040"/>
                </a:solidFill>
              </a:rPr>
              <a:t>5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모바일 서비스 네트워킹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rot="3265645">
            <a:off x="1188893" y="2144110"/>
            <a:ext cx="2707750" cy="2088975"/>
          </a:xfrm>
          <a:prstGeom prst="ellipse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mpd="sng"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pic>
        <p:nvPicPr>
          <p:cNvPr id="3" name="Picture 2" descr="스크린샷 2013-07-19 오전 11.39.22.pn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" b="17586"/>
          <a:stretch/>
        </p:blipFill>
        <p:spPr>
          <a:xfrm>
            <a:off x="5270577" y="1967733"/>
            <a:ext cx="3294537" cy="1626306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45120" y="4195861"/>
            <a:ext cx="384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404040"/>
                </a:solidFill>
              </a:rPr>
              <a:t>플랫폼으로서의 모바일 메신져의 </a:t>
            </a:r>
            <a:r>
              <a:rPr lang="ko-KR" altLang="en-US" sz="1000" b="1" dirty="0">
                <a:solidFill>
                  <a:srgbClr val="F79646"/>
                </a:solidFill>
              </a:rPr>
              <a:t>가장 큰 수익모델은 ‘연결’ </a:t>
            </a:r>
            <a:r>
              <a:rPr lang="ko-KR" altLang="en-US" sz="1000" dirty="0">
                <a:solidFill>
                  <a:srgbClr val="404040"/>
                </a:solidFill>
              </a:rPr>
              <a:t>을 제공한 대가에 대한 수취이다</a:t>
            </a:r>
            <a:r>
              <a:rPr lang="en-US" altLang="ko-KR" sz="1000" dirty="0">
                <a:solidFill>
                  <a:srgbClr val="404040"/>
                </a:solidFill>
              </a:rPr>
              <a:t>. 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5120" y="4576433"/>
            <a:ext cx="3844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F79646"/>
                </a:solidFill>
              </a:rPr>
              <a:t>사용자의 ‘개인적’ 친구들과의 </a:t>
            </a:r>
            <a:r>
              <a:rPr lang="ko-KR" altLang="en-US" sz="1000" b="1" dirty="0" smtClean="0">
                <a:solidFill>
                  <a:srgbClr val="F79646"/>
                </a:solidFill>
              </a:rPr>
              <a:t>추천</a:t>
            </a:r>
            <a:r>
              <a:rPr lang="en-US" altLang="ko-KR" sz="1000" b="1" dirty="0">
                <a:solidFill>
                  <a:srgbClr val="F79646"/>
                </a:solidFill>
              </a:rPr>
              <a:t>, </a:t>
            </a:r>
            <a:r>
              <a:rPr lang="ko-KR" altLang="en-US" sz="1000" b="1" dirty="0">
                <a:solidFill>
                  <a:srgbClr val="F79646"/>
                </a:solidFill>
              </a:rPr>
              <a:t>순위 경쟁</a:t>
            </a:r>
            <a:r>
              <a:rPr lang="en-US" altLang="ko-KR" sz="1000" b="1" dirty="0">
                <a:solidFill>
                  <a:srgbClr val="F79646"/>
                </a:solidFill>
              </a:rPr>
              <a:t>, </a:t>
            </a:r>
            <a:r>
              <a:rPr lang="ko-KR" altLang="en-US" sz="1000" b="1" dirty="0" smtClean="0">
                <a:solidFill>
                  <a:srgbClr val="F79646"/>
                </a:solidFill>
              </a:rPr>
              <a:t>서로 돕기 </a:t>
            </a:r>
            <a:r>
              <a:rPr lang="ko-KR" altLang="en-US" sz="1000" dirty="0">
                <a:solidFill>
                  <a:srgbClr val="404040"/>
                </a:solidFill>
              </a:rPr>
              <a:t>등의 기능들을 제공해 주어 </a:t>
            </a:r>
            <a:r>
              <a:rPr lang="ko-KR" altLang="en-US" sz="1000" dirty="0" smtClean="0">
                <a:solidFill>
                  <a:srgbClr val="404040"/>
                </a:solidFill>
              </a:rPr>
              <a:t>소비를 </a:t>
            </a:r>
            <a:r>
              <a:rPr lang="ko-KR" altLang="en-US" sz="1000" dirty="0">
                <a:solidFill>
                  <a:srgbClr val="404040"/>
                </a:solidFill>
              </a:rPr>
              <a:t>촉진시킬 수 있다는 것에 대한 수수료라는 의미이다</a:t>
            </a:r>
            <a:r>
              <a:rPr lang="en-US" altLang="ko-KR" sz="1000" dirty="0">
                <a:solidFill>
                  <a:srgbClr val="404040"/>
                </a:solidFill>
              </a:rPr>
              <a:t>.</a:t>
            </a: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9" name="Picture 8" descr="스크린샷 2013-07-19 오후 12.01.13.png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0518" b="57627"/>
          <a:stretch/>
        </p:blipFill>
        <p:spPr>
          <a:xfrm>
            <a:off x="5376724" y="5199783"/>
            <a:ext cx="2731736" cy="1548719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53" name="Rectangle 52"/>
          <p:cNvSpPr/>
          <p:nvPr/>
        </p:nvSpPr>
        <p:spPr>
          <a:xfrm>
            <a:off x="288646" y="87849"/>
            <a:ext cx="72327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>
                <a:solidFill>
                  <a:srgbClr val="404040"/>
                </a:solidFill>
              </a:rPr>
              <a:t>경쟁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8646" y="647218"/>
            <a:ext cx="72327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경쟁사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58346" y="1090093"/>
            <a:ext cx="1843524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F81BD"/>
                </a:solidFill>
              </a:rPr>
              <a:t>모바일 채팅</a:t>
            </a:r>
            <a:endParaRPr lang="en-US" altLang="ko-KR" sz="1050" dirty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(MIM. Mobile instant message ) </a:t>
            </a:r>
            <a:endParaRPr lang="en-US" sz="1000" dirty="0">
              <a:solidFill>
                <a:srgbClr val="4F81BD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764081" y="1150551"/>
            <a:ext cx="0" cy="108701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59986" y="1291235"/>
            <a:ext cx="350033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>
                <a:solidFill>
                  <a:srgbClr val="F79646"/>
                </a:solidFill>
              </a:rPr>
              <a:t>메신져를 통해 제공된 디지털 캐릭터의 친근함</a:t>
            </a:r>
            <a:r>
              <a:rPr lang="ko-KR" altLang="en-US" sz="1000" dirty="0"/>
              <a:t>이 메신져 사용자들의 유료 소비를 자극한 것으로 판단된다</a:t>
            </a:r>
            <a:r>
              <a:rPr lang="en-US" altLang="ko-KR" sz="1000" dirty="0"/>
              <a:t>.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1770097" y="1483715"/>
            <a:ext cx="13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62</a:t>
            </a:r>
            <a:r>
              <a:rPr lang="ko-KR" altLang="en-US" b="1" dirty="0" smtClean="0">
                <a:solidFill>
                  <a:schemeClr val="accent1"/>
                </a:solidFill>
              </a:rPr>
              <a:t>억 달러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36062" y="1713817"/>
            <a:ext cx="644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1)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836062" y="4968374"/>
            <a:ext cx="5780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ko-KR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2</a:t>
            </a: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71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rgbClr val="F2F2F2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697253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성공사례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4972" y="2508093"/>
            <a:ext cx="3104005" cy="2956197"/>
            <a:chOff x="1225053" y="1897100"/>
            <a:chExt cx="4145965" cy="3948538"/>
          </a:xfrm>
        </p:grpSpPr>
        <p:sp>
          <p:nvSpPr>
            <p:cNvPr id="90" name="Regular Pentagon 89"/>
            <p:cNvSpPr/>
            <p:nvPr/>
          </p:nvSpPr>
          <p:spPr>
            <a:xfrm rot="10800000">
              <a:off x="1225053" y="1897100"/>
              <a:ext cx="4145965" cy="3948538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Regular Pentagon 90"/>
            <p:cNvSpPr/>
            <p:nvPr/>
          </p:nvSpPr>
          <p:spPr>
            <a:xfrm rot="10800000">
              <a:off x="1729718" y="2314967"/>
              <a:ext cx="3114925" cy="296659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Regular Pentagon 91"/>
            <p:cNvSpPr/>
            <p:nvPr/>
          </p:nvSpPr>
          <p:spPr>
            <a:xfrm rot="10800000">
              <a:off x="2248369" y="2731297"/>
              <a:ext cx="2127535" cy="202622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Regular Pentagon 94"/>
            <p:cNvSpPr/>
            <p:nvPr/>
          </p:nvSpPr>
          <p:spPr>
            <a:xfrm rot="10800000">
              <a:off x="2700812" y="3111312"/>
              <a:ext cx="1200938" cy="1143751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rgbClr val="BFBFBF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663" y="2211304"/>
            <a:ext cx="4063037" cy="3592969"/>
            <a:chOff x="711738" y="1500685"/>
            <a:chExt cx="5426928" cy="4799063"/>
          </a:xfrm>
        </p:grpSpPr>
        <p:sp>
          <p:nvSpPr>
            <p:cNvPr id="97" name="TextBox 96"/>
            <p:cNvSpPr txBox="1"/>
            <p:nvPr/>
          </p:nvSpPr>
          <p:spPr>
            <a:xfrm>
              <a:off x="1655798" y="1500685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사유지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6880" y="1500685"/>
              <a:ext cx="88042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지인기반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1738" y="4204090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매칭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5836" y="5960597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익명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294" y="4204090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휘발성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3299927" y="1897100"/>
              <a:ext cx="129517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299927" y="3604048"/>
              <a:ext cx="2071091" cy="727685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99927" y="3604048"/>
              <a:ext cx="1355" cy="2255333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246762" y="3604048"/>
              <a:ext cx="2053165" cy="719817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2029302" y="1897100"/>
              <a:ext cx="127198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57" y="3190561"/>
            <a:ext cx="249624" cy="24962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24" y="2835839"/>
            <a:ext cx="239759" cy="23975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60" y="3061133"/>
            <a:ext cx="239759" cy="23975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298" y="2400334"/>
            <a:ext cx="239120" cy="23912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8" y="3573259"/>
            <a:ext cx="253723" cy="253723"/>
          </a:xfrm>
          <a:prstGeom prst="rect">
            <a:avLst/>
          </a:prstGeom>
        </p:spPr>
      </p:pic>
      <p:pic>
        <p:nvPicPr>
          <p:cNvPr id="112" name="Picture 111" descr="스크린샷 2013-07-18 오후 2.11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3466889"/>
            <a:ext cx="241465" cy="241465"/>
          </a:xfrm>
          <a:prstGeom prst="rect">
            <a:avLst/>
          </a:prstGeom>
        </p:spPr>
      </p:pic>
      <p:pic>
        <p:nvPicPr>
          <p:cNvPr id="113" name="Picture 112" descr="스크린샷 2013-07-18 오후 2.26.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5" y="3627469"/>
            <a:ext cx="264323" cy="265612"/>
          </a:xfrm>
          <a:prstGeom prst="rect">
            <a:avLst/>
          </a:prstGeom>
        </p:spPr>
      </p:pic>
      <p:pic>
        <p:nvPicPr>
          <p:cNvPr id="114" name="Picture 113" descr="스크린샷 2013-07-18 오후 2.27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1" y="4133070"/>
            <a:ext cx="240294" cy="242637"/>
          </a:xfrm>
          <a:prstGeom prst="rect">
            <a:avLst/>
          </a:prstGeom>
        </p:spPr>
      </p:pic>
      <p:pic>
        <p:nvPicPr>
          <p:cNvPr id="115" name="Picture 114" descr="스크린샷 2013-07-18 오후 2.29.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98" y="2965653"/>
            <a:ext cx="235604" cy="235604"/>
          </a:xfrm>
          <a:prstGeom prst="rect">
            <a:avLst/>
          </a:prstGeom>
        </p:spPr>
      </p:pic>
      <p:pic>
        <p:nvPicPr>
          <p:cNvPr id="116" name="Picture 115" descr="스크린샷 2013-07-18 오후 2.31.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42" y="4450042"/>
            <a:ext cx="239120" cy="235604"/>
          </a:xfrm>
          <a:prstGeom prst="rect">
            <a:avLst/>
          </a:prstGeom>
        </p:spPr>
      </p:pic>
      <p:pic>
        <p:nvPicPr>
          <p:cNvPr id="117" name="Picture 116" descr="스크린샷 2013-07-18 오후 2.30.4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9" y="3892153"/>
            <a:ext cx="256586" cy="252718"/>
          </a:xfrm>
          <a:prstGeom prst="rect">
            <a:avLst/>
          </a:prstGeom>
        </p:spPr>
      </p:pic>
      <p:pic>
        <p:nvPicPr>
          <p:cNvPr id="118" name="Picture 117" descr="스크린샷 2013-07-18 오후 2.32.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11" y="4929248"/>
            <a:ext cx="244981" cy="261744"/>
          </a:xfrm>
          <a:prstGeom prst="rect">
            <a:avLst/>
          </a:prstGeom>
        </p:spPr>
      </p:pic>
      <p:pic>
        <p:nvPicPr>
          <p:cNvPr id="119" name="Picture 118" descr="스크린샷 2013-07-18 오후 2.33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8" y="4810496"/>
            <a:ext cx="248063" cy="249624"/>
          </a:xfrm>
          <a:prstGeom prst="rect">
            <a:avLst/>
          </a:prstGeom>
        </p:spPr>
      </p:pic>
      <p:pic>
        <p:nvPicPr>
          <p:cNvPr id="120" name="Picture 119" descr="스크린샷 2013-07-18 오후 2.34.2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4" y="4275734"/>
            <a:ext cx="241114" cy="243692"/>
          </a:xfrm>
          <a:prstGeom prst="rect">
            <a:avLst/>
          </a:prstGeom>
        </p:spPr>
      </p:pic>
      <p:pic>
        <p:nvPicPr>
          <p:cNvPr id="121" name="Picture 120" descr="스크린샷 2013-07-18 오후 2.36.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8" y="3953353"/>
            <a:ext cx="218449" cy="219514"/>
          </a:xfrm>
          <a:prstGeom prst="rect">
            <a:avLst/>
          </a:prstGeom>
        </p:spPr>
      </p:pic>
      <p:pic>
        <p:nvPicPr>
          <p:cNvPr id="122" name="Picture 121" descr="스크린샷 2013-07-18 오후 2.40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13" y="3054811"/>
            <a:ext cx="257875" cy="216615"/>
          </a:xfrm>
          <a:prstGeom prst="rect">
            <a:avLst/>
          </a:prstGeom>
        </p:spPr>
      </p:pic>
      <p:pic>
        <p:nvPicPr>
          <p:cNvPr id="123" name="Picture 122" descr="스크린샷 2013-07-18 오후 2.46.0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99" y="2828605"/>
            <a:ext cx="256736" cy="254850"/>
          </a:xfrm>
          <a:prstGeom prst="rect">
            <a:avLst/>
          </a:prstGeom>
        </p:spPr>
      </p:pic>
      <p:pic>
        <p:nvPicPr>
          <p:cNvPr id="124" name="Picture 123" descr="스크린샷 2013-07-18 오후 2.47.05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96" y="3965342"/>
            <a:ext cx="267875" cy="269951"/>
          </a:xfrm>
          <a:prstGeom prst="rect">
            <a:avLst/>
          </a:prstGeom>
        </p:spPr>
      </p:pic>
      <p:pic>
        <p:nvPicPr>
          <p:cNvPr id="125" name="Picture 124" descr="스크린샷 2013-07-18 오후 2.50.08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23" y="4133624"/>
            <a:ext cx="254850" cy="254850"/>
          </a:xfrm>
          <a:prstGeom prst="rect">
            <a:avLst/>
          </a:prstGeom>
        </p:spPr>
      </p:pic>
      <p:pic>
        <p:nvPicPr>
          <p:cNvPr id="126" name="Picture 125" descr="스크린샷 2013-07-18 오후 2.52.35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35" y="4571571"/>
            <a:ext cx="256736" cy="249186"/>
          </a:xfrm>
          <a:prstGeom prst="rect">
            <a:avLst/>
          </a:prstGeom>
        </p:spPr>
      </p:pic>
      <p:pic>
        <p:nvPicPr>
          <p:cNvPr id="127" name="Picture 126" descr="스크린샷 2013-07-18 오후 3.05.30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6" y="2632347"/>
            <a:ext cx="237859" cy="239748"/>
          </a:xfrm>
          <a:prstGeom prst="rect">
            <a:avLst/>
          </a:prstGeom>
        </p:spPr>
      </p:pic>
      <p:pic>
        <p:nvPicPr>
          <p:cNvPr id="128" name="Picture 127" descr="스크린샷 2013-07-18 오후 3.13.13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39" y="3349749"/>
            <a:ext cx="256736" cy="258624"/>
          </a:xfrm>
          <a:prstGeom prst="rect">
            <a:avLst/>
          </a:prstGeom>
        </p:spPr>
      </p:pic>
      <p:pic>
        <p:nvPicPr>
          <p:cNvPr id="129" name="Picture 128" descr="스크린샷 2013-07-18 오후 3.13.04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2522508"/>
            <a:ext cx="253775" cy="271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7253" y="1133311"/>
            <a:ext cx="103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ko-KR" alt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매칭서비스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rot="19276440">
            <a:off x="390340" y="2607541"/>
            <a:ext cx="2097081" cy="2748630"/>
          </a:xfrm>
          <a:prstGeom prst="ellipse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 w="12700" cmpd="sng">
            <a:solidFill>
              <a:srgbClr val="C0504D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04251" y="1337908"/>
            <a:ext cx="4100604" cy="171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미국 내</a:t>
            </a: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,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소셜데이팅 </a:t>
            </a:r>
            <a:r>
              <a:rPr lang="ko-KR" altLang="en-US" sz="1100" dirty="0">
                <a:solidFill>
                  <a:srgbClr val="404040"/>
                </a:solidFill>
                <a:latin typeface="맑은고딕"/>
                <a:cs typeface="맑은고딕"/>
              </a:rPr>
              <a:t>시장은 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연 </a:t>
            </a:r>
            <a:r>
              <a:rPr lang="en-US" altLang="ko-KR" sz="1100" dirty="0">
                <a:solidFill>
                  <a:srgbClr val="404040"/>
                </a:solidFill>
                <a:latin typeface="맑은고딕"/>
                <a:cs typeface="맑은고딕"/>
              </a:rPr>
              <a:t>20</a:t>
            </a:r>
            <a:r>
              <a:rPr lang="ko-KR" altLang="en-US" sz="1100" dirty="0">
                <a:solidFill>
                  <a:srgbClr val="404040"/>
                </a:solidFill>
                <a:latin typeface="맑은고딕"/>
                <a:cs typeface="맑은고딕"/>
              </a:rPr>
              <a:t>억달러</a:t>
            </a:r>
            <a:r>
              <a:rPr lang="en-US" altLang="ko-KR" sz="1100" dirty="0">
                <a:solidFill>
                  <a:srgbClr val="404040"/>
                </a:solidFill>
                <a:latin typeface="맑은고딕"/>
                <a:cs typeface="맑은고딕"/>
              </a:rPr>
              <a:t>(</a:t>
            </a: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2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조</a:t>
            </a: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2500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억원</a:t>
            </a: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)</a:t>
            </a:r>
            <a:r>
              <a:rPr lang="ko-KR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규모로 </a:t>
            </a:r>
            <a:endParaRPr lang="en-US" altLang="ko-KR" sz="1100" dirty="0" smtClean="0">
              <a:solidFill>
                <a:srgbClr val="404040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cs typeface="맑은고딕"/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cs typeface="맑은고딕"/>
              </a:rPr>
              <a:t>    </a:t>
            </a:r>
            <a:r>
              <a:rPr lang="ko-KR" altLang="en-US" sz="1100" b="1" dirty="0" smtClean="0">
                <a:solidFill>
                  <a:schemeClr val="accent6"/>
                </a:solidFill>
                <a:latin typeface="맑은고딕"/>
                <a:cs typeface="맑은고딕"/>
              </a:rPr>
              <a:t>연간 </a:t>
            </a:r>
            <a:r>
              <a:rPr lang="en-US" altLang="ko-KR" sz="1100" b="1" dirty="0" smtClean="0">
                <a:solidFill>
                  <a:schemeClr val="accent6"/>
                </a:solidFill>
                <a:latin typeface="맑은고딕"/>
                <a:cs typeface="맑은고딕"/>
              </a:rPr>
              <a:t>2.9%</a:t>
            </a:r>
            <a:r>
              <a:rPr lang="ko-KR" altLang="en-US" sz="1100" b="1" dirty="0" smtClean="0">
                <a:solidFill>
                  <a:schemeClr val="accent6"/>
                </a:solidFill>
                <a:latin typeface="맑은고딕"/>
                <a:cs typeface="맑은고딕"/>
              </a:rPr>
              <a:t>씩 증가 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추세</a:t>
            </a:r>
            <a:endParaRPr lang="en-US" altLang="ko-KR" sz="1100" dirty="0" smtClean="0">
              <a:solidFill>
                <a:srgbClr val="404040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    </a:t>
            </a:r>
            <a:endParaRPr lang="en-US" altLang="ko-KR" sz="1100" dirty="0" smtClean="0">
              <a:solidFill>
                <a:srgbClr val="404040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-</a:t>
            </a:r>
            <a:r>
              <a:rPr lang="ko-KR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  이는 그루폰과 같은 </a:t>
            </a:r>
            <a:endParaRPr lang="en-US" altLang="ko-KR" sz="1100" dirty="0" smtClean="0">
              <a:solidFill>
                <a:srgbClr val="404040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ko-KR" sz="1100" b="1" dirty="0">
                <a:solidFill>
                  <a:srgbClr val="404040"/>
                </a:solidFill>
                <a:latin typeface="맑은고딕"/>
                <a:cs typeface="맑은고딕"/>
              </a:rPr>
              <a:t> </a:t>
            </a:r>
            <a:r>
              <a:rPr lang="ko-KR" altLang="en-US" sz="1100" b="1" dirty="0" smtClean="0">
                <a:solidFill>
                  <a:srgbClr val="404040"/>
                </a:solidFill>
                <a:latin typeface="맑은고딕"/>
                <a:cs typeface="맑은고딕"/>
              </a:rPr>
              <a:t>    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소셜커머스 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시장보다 </a:t>
            </a:r>
            <a:r>
              <a:rPr lang="en-US" altLang="ko-KR" sz="1100" b="1" dirty="0">
                <a:solidFill>
                  <a:srgbClr val="F79646"/>
                </a:solidFill>
                <a:latin typeface="맑은고딕"/>
                <a:cs typeface="맑은고딕"/>
              </a:rPr>
              <a:t>2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배 이상 큰 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규모</a:t>
            </a:r>
            <a:endParaRPr lang="en-US" altLang="ko-KR" sz="1100" b="1" dirty="0" smtClean="0">
              <a:solidFill>
                <a:srgbClr val="F79646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cs typeface="맑은고딕"/>
              </a:rPr>
              <a:t>-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cs typeface="맑은고딕"/>
              </a:rPr>
              <a:t>    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연간 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4000 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만 미국인들이 온라인 데이트를 시도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     온라인 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데이트에 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239(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년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)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 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$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을 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지출한다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.</a:t>
            </a:r>
            <a:endParaRPr lang="en-US" sz="1100" b="1" dirty="0">
              <a:solidFill>
                <a:srgbClr val="F79646"/>
              </a:solidFill>
              <a:latin typeface="맑은고딕"/>
              <a:cs typeface="맑은고딕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8646" y="87849"/>
            <a:ext cx="72327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경쟁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8646" y="647218"/>
            <a:ext cx="72327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경쟁사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0663" y="5811345"/>
            <a:ext cx="1842396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accent2"/>
                </a:solidFill>
              </a:rPr>
              <a:t>랜덤 데이팅  </a:t>
            </a:r>
          </a:p>
          <a:p>
            <a:r>
              <a:rPr lang="en-US" altLang="ko-KR" sz="1000" dirty="0" smtClean="0">
                <a:solidFill>
                  <a:schemeClr val="accent2"/>
                </a:solidFill>
              </a:rPr>
              <a:t>(RND. Random network dating )</a:t>
            </a:r>
            <a:endParaRPr lang="en-US" altLang="ko-KR" sz="1000" dirty="0">
              <a:solidFill>
                <a:schemeClr val="accent2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82142" y="4734713"/>
            <a:ext cx="0" cy="1098763"/>
          </a:xfrm>
          <a:prstGeom prst="line">
            <a:avLst/>
          </a:prstGeom>
          <a:ln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8075" y="6189040"/>
            <a:ext cx="108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2"/>
                </a:solidFill>
              </a:rPr>
              <a:t>20</a:t>
            </a:r>
            <a:r>
              <a:rPr lang="ko-KR" altLang="en-US" b="1" dirty="0" smtClean="0">
                <a:solidFill>
                  <a:schemeClr val="accent2"/>
                </a:solidFill>
              </a:rPr>
              <a:t>억 달러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97253" y="4073526"/>
            <a:ext cx="1069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 smtClean="0">
                <a:solidFill>
                  <a:srgbClr val="404040"/>
                </a:solidFill>
              </a:rPr>
              <a:t>2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익명서비스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23520" y="4272091"/>
            <a:ext cx="3206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>
                <a:solidFill>
                  <a:srgbClr val="404040"/>
                </a:solidFill>
              </a:rPr>
              <a:t>학교폭력 익명채팅 상담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인기   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’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 마스크 챗 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'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2544" y="4635675"/>
            <a:ext cx="384429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부산 기장경찰서가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익명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채팅을 통해 학교폭력 상담을 시도해 성과를 거둔 것으로 나타났다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기장경찰서는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지난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월 말부터 최근까지 익명 채팅이 가능한 스마트폰 메신저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마스크 챗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으로 접수된 학교 폭력 상담이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 건에 달했다고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 밝혔다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학교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폭력을 목격했다는 제보가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 건이었다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실제 형사 입건 된 경우도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건으로 집계됐다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82544" y="6226278"/>
            <a:ext cx="3844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덕분에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올해 상반기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 사회악 근절활동 평가에서 </a:t>
            </a:r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기장경찰서가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부산에서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위를 차지했다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5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2131</Words>
  <Application>Microsoft Macintosh PowerPoint</Application>
  <PresentationFormat>On-screen Show (4:3)</PresentationFormat>
  <Paragraphs>557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normalstory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온라인시장 시장조사</dc:title>
  <dc:creator>찬우 변</dc:creator>
  <cp:keywords>2013, 온라인 시장, 시장조사</cp:keywords>
  <cp:lastModifiedBy>찬우 변</cp:lastModifiedBy>
  <cp:revision>740</cp:revision>
  <cp:lastPrinted>2013-07-24T04:04:11Z</cp:lastPrinted>
  <dcterms:created xsi:type="dcterms:W3CDTF">2013-06-25T20:52:02Z</dcterms:created>
  <dcterms:modified xsi:type="dcterms:W3CDTF">2013-07-24T09:23:57Z</dcterms:modified>
  <cp:category>온라인 시장</cp:category>
</cp:coreProperties>
</file>