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5" r:id="rId3"/>
    <p:sldId id="277" r:id="rId4"/>
    <p:sldId id="276" r:id="rId5"/>
    <p:sldId id="278" r:id="rId6"/>
    <p:sldId id="281" r:id="rId7"/>
    <p:sldId id="282" r:id="rId8"/>
    <p:sldId id="267" r:id="rId9"/>
    <p:sldId id="268" r:id="rId10"/>
    <p:sldId id="269" r:id="rId11"/>
    <p:sldId id="285" r:id="rId12"/>
    <p:sldId id="270" r:id="rId13"/>
    <p:sldId id="283" r:id="rId14"/>
    <p:sldId id="272" r:id="rId15"/>
    <p:sldId id="286" r:id="rId16"/>
    <p:sldId id="291" r:id="rId17"/>
    <p:sldId id="280" r:id="rId18"/>
    <p:sldId id="279" r:id="rId19"/>
    <p:sldId id="271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10" autoAdjust="0"/>
  </p:normalViewPr>
  <p:slideViewPr>
    <p:cSldViewPr snapToGrid="0" snapToObjects="1">
      <p:cViewPr varScale="1">
        <p:scale>
          <a:sx n="131" d="100"/>
          <a:sy n="131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" name="표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28409024"/>
              </p:ext>
            </p:extLst>
          </p:nvPr>
        </p:nvGraphicFramePr>
        <p:xfrm>
          <a:off x="0" y="1"/>
          <a:ext cx="9144000" cy="456704"/>
        </p:xfrm>
        <a:graphic>
          <a:graphicData uri="http://schemas.openxmlformats.org/drawingml/2006/table">
            <a:tbl>
              <a:tblPr/>
              <a:tblGrid>
                <a:gridCol w="1050262"/>
                <a:gridCol w="3457261"/>
                <a:gridCol w="743789"/>
                <a:gridCol w="1461615"/>
                <a:gridCol w="699972"/>
                <a:gridCol w="1731101"/>
              </a:tblGrid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Page Subject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작성자</a:t>
                      </a: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Location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화면</a:t>
                      </a: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ID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Version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53617006"/>
              </p:ext>
            </p:extLst>
          </p:nvPr>
        </p:nvGraphicFramePr>
        <p:xfrm>
          <a:off x="6704582" y="558673"/>
          <a:ext cx="2439418" cy="6159501"/>
        </p:xfrm>
        <a:graphic>
          <a:graphicData uri="http://schemas.openxmlformats.org/drawingml/2006/table">
            <a:tbl>
              <a:tblPr/>
              <a:tblGrid>
                <a:gridCol w="243941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Description</a:t>
                      </a: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88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272352"/>
              </p:ext>
            </p:extLst>
          </p:nvPr>
        </p:nvGraphicFramePr>
        <p:xfrm>
          <a:off x="0" y="1"/>
          <a:ext cx="9144000" cy="456704"/>
        </p:xfrm>
        <a:graphic>
          <a:graphicData uri="http://schemas.openxmlformats.org/drawingml/2006/table">
            <a:tbl>
              <a:tblPr/>
              <a:tblGrid>
                <a:gridCol w="1050262"/>
                <a:gridCol w="3457261"/>
                <a:gridCol w="743789"/>
                <a:gridCol w="1461615"/>
                <a:gridCol w="699972"/>
                <a:gridCol w="1731101"/>
              </a:tblGrid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Page Subject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작성자</a:t>
                      </a: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Location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화면</a:t>
                      </a: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ID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Version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04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5786440"/>
              </p:ext>
            </p:extLst>
          </p:nvPr>
        </p:nvGraphicFramePr>
        <p:xfrm>
          <a:off x="6704582" y="558673"/>
          <a:ext cx="2439418" cy="6159501"/>
        </p:xfrm>
        <a:graphic>
          <a:graphicData uri="http://schemas.openxmlformats.org/drawingml/2006/table">
            <a:tbl>
              <a:tblPr/>
              <a:tblGrid>
                <a:gridCol w="243941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Description</a:t>
                      </a: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88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4553415"/>
              </p:ext>
            </p:extLst>
          </p:nvPr>
        </p:nvGraphicFramePr>
        <p:xfrm>
          <a:off x="0" y="1"/>
          <a:ext cx="9144000" cy="456704"/>
        </p:xfrm>
        <a:graphic>
          <a:graphicData uri="http://schemas.openxmlformats.org/drawingml/2006/table">
            <a:tbl>
              <a:tblPr/>
              <a:tblGrid>
                <a:gridCol w="1050262"/>
                <a:gridCol w="3457261"/>
                <a:gridCol w="743789"/>
                <a:gridCol w="1461615"/>
                <a:gridCol w="699972"/>
                <a:gridCol w="1731101"/>
              </a:tblGrid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Page Subject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작성자</a:t>
                      </a: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Location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화면</a:t>
                      </a: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ID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Version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58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" name="표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3075642"/>
              </p:ext>
            </p:extLst>
          </p:nvPr>
        </p:nvGraphicFramePr>
        <p:xfrm>
          <a:off x="4507776" y="558673"/>
          <a:ext cx="4636224" cy="6159501"/>
        </p:xfrm>
        <a:graphic>
          <a:graphicData uri="http://schemas.openxmlformats.org/drawingml/2006/table">
            <a:tbl>
              <a:tblPr/>
              <a:tblGrid>
                <a:gridCol w="4636224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Description</a:t>
                      </a: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88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9" marR="91459" marT="45787" marB="45787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표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4731563"/>
              </p:ext>
            </p:extLst>
          </p:nvPr>
        </p:nvGraphicFramePr>
        <p:xfrm>
          <a:off x="0" y="1"/>
          <a:ext cx="9144000" cy="456704"/>
        </p:xfrm>
        <a:graphic>
          <a:graphicData uri="http://schemas.openxmlformats.org/drawingml/2006/table">
            <a:tbl>
              <a:tblPr/>
              <a:tblGrid>
                <a:gridCol w="1050262"/>
                <a:gridCol w="3457261"/>
                <a:gridCol w="743789"/>
                <a:gridCol w="1461615"/>
                <a:gridCol w="699972"/>
                <a:gridCol w="1731101"/>
              </a:tblGrid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Page Subject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작성자</a:t>
                      </a: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Location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화면</a:t>
                      </a:r>
                      <a:r>
                        <a:rPr kumimoji="0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ID</a:t>
                      </a: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Version</a:t>
                      </a:r>
                      <a:endParaRPr kumimoji="0" lang="ko-KR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T="45754" marB="45754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BDC4-C41F-C542-9EDD-52BC125E3E4C}" type="datetimeFigureOut">
              <a:rPr lang="en-US" smtClean="0"/>
              <a:t>13. 7. 26.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817D-8EC5-B646-9641-5DB4B1F89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  <p:sldLayoutId id="2147483662" r:id="rId4"/>
    <p:sldLayoutId id="2147483663" r:id="rId5"/>
    <p:sldLayoutId id="214748366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17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95790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DOOR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Ver.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8669" y="2821245"/>
            <a:ext cx="20865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‘</a:t>
            </a:r>
            <a:r>
              <a:rPr lang="ko-KR" altLang="en-US" dirty="0" smtClean="0">
                <a:solidFill>
                  <a:schemeClr val="bg1">
                    <a:lumMod val="75000"/>
                  </a:schemeClr>
                </a:solidFill>
              </a:rPr>
              <a:t> 구글하다 </a:t>
            </a:r>
            <a:r>
              <a:rPr lang="en-US" altLang="ko-KR" dirty="0" smtClean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  <a:p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‘</a:t>
            </a:r>
            <a:r>
              <a:rPr lang="ko-KR" altLang="en-US" dirty="0" smtClean="0">
                <a:solidFill>
                  <a:schemeClr val="bg1">
                    <a:lumMod val="65000"/>
                  </a:schemeClr>
                </a:solidFill>
              </a:rPr>
              <a:t> 카톡하다 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페북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마플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Line?</a:t>
            </a:r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그 무엇이든 </a:t>
            </a:r>
            <a:endParaRPr lang="en-US" altLang="ko-K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그 안에서 우리는 말할 것이다</a:t>
            </a:r>
            <a:r>
              <a:rPr lang="en-US" altLang="ko-K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n-US" altLang="ko-KR" dirty="0"/>
          </a:p>
          <a:p>
            <a:r>
              <a:rPr lang="ko-K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문 열어줘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”</a:t>
            </a:r>
          </a:p>
          <a:p>
            <a:r>
              <a:rPr lang="en-US" altLang="ko-KR" dirty="0" smtClean="0"/>
              <a:t>“ Open THE</a:t>
            </a:r>
            <a:r>
              <a:rPr lang="ko-KR" altLang="en-US" dirty="0" smtClean="0"/>
              <a:t> </a:t>
            </a:r>
            <a:r>
              <a:rPr lang="en-US" altLang="ko-KR" dirty="0" smtClean="0"/>
              <a:t>DOOR 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766" y="5807304"/>
            <a:ext cx="756362" cy="49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2013.7.26</a:t>
            </a:r>
          </a:p>
          <a:p>
            <a:pPr algn="ctr">
              <a:lnSpc>
                <a:spcPct val="120000"/>
              </a:lnSpc>
            </a:pPr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변찬우</a:t>
            </a:r>
            <a:endParaRPr lang="en-US" altLang="ko-KR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2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ord 3"/>
          <p:cNvSpPr/>
          <p:nvPr/>
        </p:nvSpPr>
        <p:spPr>
          <a:xfrm rot="10800000">
            <a:off x="1418357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0"/>
          <p:cNvSpPr/>
          <p:nvPr/>
        </p:nvSpPr>
        <p:spPr>
          <a:xfrm>
            <a:off x="953676" y="3003696"/>
            <a:ext cx="1697632" cy="305932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개설하기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hape 30"/>
          <p:cNvSpPr/>
          <p:nvPr/>
        </p:nvSpPr>
        <p:spPr>
          <a:xfrm>
            <a:off x="3679140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30"/>
          <p:cNvSpPr/>
          <p:nvPr/>
        </p:nvSpPr>
        <p:spPr>
          <a:xfrm>
            <a:off x="3577170" y="2210558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hord 10"/>
          <p:cNvSpPr/>
          <p:nvPr/>
        </p:nvSpPr>
        <p:spPr>
          <a:xfrm rot="10800000">
            <a:off x="4143821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Picture 11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7" y="4148764"/>
            <a:ext cx="279973" cy="279973"/>
          </a:xfrm>
          <a:prstGeom prst="rect">
            <a:avLst/>
          </a:prstGeom>
        </p:spPr>
      </p:pic>
      <p:pic>
        <p:nvPicPr>
          <p:cNvPr id="13" name="Picture 12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76" y="4148764"/>
            <a:ext cx="279973" cy="279973"/>
          </a:xfrm>
          <a:prstGeom prst="rect">
            <a:avLst/>
          </a:prstGeom>
        </p:spPr>
      </p:pic>
      <p:sp>
        <p:nvSpPr>
          <p:cNvPr id="14" name="Shape 30"/>
          <p:cNvSpPr/>
          <p:nvPr/>
        </p:nvSpPr>
        <p:spPr>
          <a:xfrm>
            <a:off x="953676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</a:t>
            </a: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 descr="iconmonstr-checkbox-14-icon.png"/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90" y="2241046"/>
            <a:ext cx="231382" cy="231382"/>
          </a:xfrm>
          <a:prstGeom prst="rect">
            <a:avLst/>
          </a:prstGeom>
        </p:spPr>
      </p:pic>
      <p:sp>
        <p:nvSpPr>
          <p:cNvPr id="16" name="Shape 30"/>
          <p:cNvSpPr/>
          <p:nvPr/>
        </p:nvSpPr>
        <p:spPr>
          <a:xfrm>
            <a:off x="3679140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900" dirty="0" smtClean="0">
                <a:solidFill>
                  <a:srgbClr val="A6A6A6"/>
                </a:solidFill>
              </a:rPr>
              <a:t>비밀번호가 있는 방입니다</a:t>
            </a:r>
            <a:r>
              <a:rPr lang="en-US" altLang="ko-KR" sz="900" dirty="0" smtClean="0">
                <a:solidFill>
                  <a:srgbClr val="A6A6A6"/>
                </a:solidFill>
              </a:rPr>
              <a:t>.</a:t>
            </a:r>
            <a:endParaRPr lang="ko" sz="900" dirty="0">
              <a:solidFill>
                <a:srgbClr val="A6A6A6"/>
              </a:solidFill>
            </a:endParaRPr>
          </a:p>
        </p:txBody>
      </p:sp>
      <p:sp>
        <p:nvSpPr>
          <p:cNvPr id="17" name="Shape 30"/>
          <p:cNvSpPr/>
          <p:nvPr/>
        </p:nvSpPr>
        <p:spPr>
          <a:xfrm>
            <a:off x="953676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900" dirty="0" smtClean="0">
                <a:solidFill>
                  <a:srgbClr val="A6A6A6"/>
                </a:solidFill>
              </a:rPr>
              <a:t>비밀번호를 설정하시겠습니까</a:t>
            </a:r>
            <a:r>
              <a:rPr lang="ko-KR" altLang="ko-KR" sz="900" dirty="0">
                <a:solidFill>
                  <a:srgbClr val="A6A6A6"/>
                </a:solidFill>
              </a:rPr>
              <a:t>?</a:t>
            </a:r>
            <a:endParaRPr lang="ko" sz="900" dirty="0">
              <a:solidFill>
                <a:srgbClr val="A6A6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0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21" idx="2"/>
            <a:endCxn id="23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21" idx="1"/>
            <a:endCxn id="22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" name="Elbow Connector 25"/>
          <p:cNvCxnSpPr>
            <a:stCxn id="21" idx="3"/>
            <a:endCxn id="28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20" idx="2"/>
            <a:endCxn id="21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8" name="Oval 27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  <a:endCxn id="34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1" name="TextBox 30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4" idx="2"/>
            <a:endCxn id="20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4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참여하기</a:t>
            </a:r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1068260" y="210784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메인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5223407" y="21797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main_roomPw</a:t>
            </a:r>
            <a:endParaRPr lang="en-US" sz="1050" dirty="0"/>
          </a:p>
        </p:txBody>
      </p:sp>
      <p:graphicFrame>
        <p:nvGraphicFramePr>
          <p:cNvPr id="38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931939"/>
              </p:ext>
            </p:extLst>
          </p:nvPr>
        </p:nvGraphicFramePr>
        <p:xfrm>
          <a:off x="6704582" y="826345"/>
          <a:ext cx="2439418" cy="2209700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기존에 등록한 이름과 동일하지않다면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작성하는 동안은</a:t>
                      </a:r>
                      <a:endParaRPr lang="en-US" altLang="ko-KR" sz="1000" dirty="0" smtClean="0"/>
                    </a:p>
                    <a:p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화면 </a:t>
                      </a:r>
                      <a:r>
                        <a:rPr lang="en-US" altLang="ko-KR" sz="1000" dirty="0" smtClean="0"/>
                        <a:t>ID : </a:t>
                      </a:r>
                      <a:r>
                        <a:rPr lang="en-US" altLang="ko-KR" sz="1000" dirty="0" err="1" smtClean="0"/>
                        <a:t>main_roomPw</a:t>
                      </a:r>
                      <a:r>
                        <a:rPr lang="ko-KR" altLang="en-US" sz="1000" dirty="0" smtClean="0"/>
                        <a:t>와 동일한 기능이 노출되다가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기존에 누군가가 개설해 놓은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방이름과 동일한 이름이라면</a:t>
                      </a:r>
                      <a:endParaRPr lang="en-US" altLang="ko-KR" sz="1000" dirty="0" smtClean="0"/>
                    </a:p>
                    <a:p>
                      <a:r>
                        <a:rPr lang="en-US" sz="1000" dirty="0" smtClean="0"/>
                        <a:t>V</a:t>
                      </a:r>
                      <a:r>
                        <a:rPr lang="ko-KR" altLang="en-US" sz="1000" dirty="0" smtClean="0"/>
                        <a:t> 표시와 함께  </a:t>
                      </a:r>
                      <a:r>
                        <a:rPr lang="en-US" altLang="ko-KR" sz="1000" dirty="0" smtClean="0"/>
                        <a:t>3,4</a:t>
                      </a:r>
                      <a:r>
                        <a:rPr lang="ko-KR" altLang="en-US" sz="1000" dirty="0" smtClean="0"/>
                        <a:t>번을 노출한다</a:t>
                      </a:r>
                      <a:r>
                        <a:rPr lang="en-US" altLang="ko-KR" sz="1000" dirty="0" smtClean="0"/>
                        <a:t>.</a:t>
                      </a:r>
                      <a:r>
                        <a:rPr lang="ko-KR" altLang="en-US" sz="1000" dirty="0" smtClean="0"/>
                        <a:t> 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이전에 방을 개설한 사람이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비번을 등록했다면 </a:t>
                      </a:r>
                      <a:r>
                        <a:rPr lang="en-US" altLang="ko-KR" sz="1000" dirty="0" smtClean="0"/>
                        <a:t>(3</a:t>
                      </a:r>
                      <a:r>
                        <a:rPr lang="ko-KR" altLang="en-US" sz="1000" dirty="0" smtClean="0"/>
                        <a:t>번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과 같은 문구가 노출되고</a:t>
                      </a:r>
                      <a:endParaRPr lang="en-US" altLang="ko-KR" sz="1000" dirty="0" smtClean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Oval 109"/>
          <p:cNvSpPr>
            <a:spLocks noChangeArrowheads="1"/>
          </p:cNvSpPr>
          <p:nvPr/>
        </p:nvSpPr>
        <p:spPr bwMode="auto">
          <a:xfrm>
            <a:off x="5131788" y="236365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41" name="Oval 109"/>
          <p:cNvSpPr>
            <a:spLocks noChangeArrowheads="1"/>
          </p:cNvSpPr>
          <p:nvPr/>
        </p:nvSpPr>
        <p:spPr bwMode="auto">
          <a:xfrm>
            <a:off x="2579077" y="214940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2" name="Oval 109"/>
          <p:cNvSpPr>
            <a:spLocks noChangeArrowheads="1"/>
          </p:cNvSpPr>
          <p:nvPr/>
        </p:nvSpPr>
        <p:spPr bwMode="auto">
          <a:xfrm>
            <a:off x="3606909" y="2508121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94107" y="1135157"/>
            <a:ext cx="2216770" cy="3305507"/>
            <a:chOff x="694107" y="1135157"/>
            <a:chExt cx="2216770" cy="3305507"/>
          </a:xfrm>
        </p:grpSpPr>
        <p:sp>
          <p:nvSpPr>
            <p:cNvPr id="84" name="Shape 30"/>
            <p:cNvSpPr/>
            <p:nvPr/>
          </p:nvSpPr>
          <p:spPr>
            <a:xfrm>
              <a:off x="694107" y="1457563"/>
              <a:ext cx="2216770" cy="29831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endParaRPr lang="ko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5" name="Shape 30"/>
            <p:cNvSpPr/>
            <p:nvPr/>
          </p:nvSpPr>
          <p:spPr>
            <a:xfrm>
              <a:off x="694107" y="1135157"/>
              <a:ext cx="2216770" cy="33055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endParaRPr lang="ko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Shape 32"/>
            <p:cNvSpPr/>
            <p:nvPr/>
          </p:nvSpPr>
          <p:spPr>
            <a:xfrm>
              <a:off x="760528" y="1463089"/>
              <a:ext cx="2109194" cy="2565906"/>
            </a:xfrm>
            <a:prstGeom prst="roundRect">
              <a:avLst>
                <a:gd name="adj" fmla="val 562"/>
              </a:avLst>
            </a:prstGeom>
            <a:solidFill>
              <a:srgbClr val="FFFFFF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None/>
              </a:pPr>
              <a:endParaRPr lang="ko" sz="1000" dirty="0">
                <a:solidFill>
                  <a:srgbClr val="999999"/>
                </a:solidFill>
              </a:endParaRPr>
            </a:p>
          </p:txBody>
        </p:sp>
        <p:sp>
          <p:nvSpPr>
            <p:cNvPr id="87" name="Shape 32"/>
            <p:cNvSpPr/>
            <p:nvPr/>
          </p:nvSpPr>
          <p:spPr>
            <a:xfrm>
              <a:off x="1110932" y="4138418"/>
              <a:ext cx="1196036" cy="196752"/>
            </a:xfrm>
            <a:prstGeom prst="roundRect">
              <a:avLst>
                <a:gd name="adj" fmla="val 562"/>
              </a:avLst>
            </a:prstGeom>
            <a:solidFill>
              <a:srgbClr val="FFFFFF"/>
            </a:solidFill>
            <a:ln w="3175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None/>
              </a:pPr>
              <a:endParaRPr lang="ko" sz="1000" dirty="0">
                <a:solidFill>
                  <a:srgbClr val="999999"/>
                </a:solidFill>
              </a:endParaRPr>
            </a:p>
          </p:txBody>
        </p:sp>
        <p:sp>
          <p:nvSpPr>
            <p:cNvPr id="88" name="Shape 35"/>
            <p:cNvSpPr/>
            <p:nvPr/>
          </p:nvSpPr>
          <p:spPr>
            <a:xfrm>
              <a:off x="2386981" y="4138418"/>
              <a:ext cx="421923" cy="1967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 cmpd="sng">
              <a:solidFill>
                <a:schemeClr val="bg1">
                  <a:lumMod val="65000"/>
                </a:schemeClr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ko-KR" altLang="en-US" sz="1000" dirty="0" smtClean="0">
                  <a:solidFill>
                    <a:srgbClr val="FFFFFF"/>
                  </a:solidFill>
                </a:rPr>
                <a:t>전송 </a:t>
              </a:r>
              <a:endParaRPr lang="ko" sz="1000" dirty="0">
                <a:solidFill>
                  <a:srgbClr val="FFFFFF"/>
                </a:solidFill>
              </a:endParaRPr>
            </a:p>
          </p:txBody>
        </p:sp>
        <p:sp>
          <p:nvSpPr>
            <p:cNvPr id="89" name="Shape 32"/>
            <p:cNvSpPr/>
            <p:nvPr/>
          </p:nvSpPr>
          <p:spPr>
            <a:xfrm>
              <a:off x="1928458" y="4138939"/>
              <a:ext cx="623466" cy="196230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None/>
              </a:pPr>
              <a:r>
                <a:rPr lang="ko-KR" altLang="en-US" sz="800" dirty="0" smtClean="0">
                  <a:solidFill>
                    <a:schemeClr val="bg1"/>
                  </a:solidFill>
                </a:rPr>
                <a:t>전송</a:t>
              </a:r>
              <a:endParaRPr lang="ko" sz="800" dirty="0">
                <a:solidFill>
                  <a:schemeClr val="bg1"/>
                </a:solidFill>
              </a:endParaRPr>
            </a:p>
          </p:txBody>
        </p:sp>
        <p:pic>
          <p:nvPicPr>
            <p:cNvPr id="90" name="Picture 89" descr="iconmonstr-checkbox-16-icon.png"/>
            <p:cNvPicPr>
              <a:picLocks noChangeAspect="1"/>
            </p:cNvPicPr>
            <p:nvPr/>
          </p:nvPicPr>
          <p:blipFill>
            <a:blip r:embed="rId2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760630" y="4089283"/>
              <a:ext cx="291093" cy="291093"/>
            </a:xfrm>
            <a:prstGeom prst="rect">
              <a:avLst/>
            </a:prstGeom>
          </p:spPr>
        </p:pic>
        <p:sp>
          <p:nvSpPr>
            <p:cNvPr id="91" name="Shape 30"/>
            <p:cNvSpPr/>
            <p:nvPr/>
          </p:nvSpPr>
          <p:spPr>
            <a:xfrm>
              <a:off x="694107" y="1135157"/>
              <a:ext cx="2216770" cy="3224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buNone/>
              </a:pPr>
              <a:endParaRPr lang="ko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Shape 30"/>
            <p:cNvSpPr/>
            <p:nvPr/>
          </p:nvSpPr>
          <p:spPr>
            <a:xfrm>
              <a:off x="972216" y="1146489"/>
              <a:ext cx="1697632" cy="264719"/>
            </a:xfrm>
            <a:prstGeom prst="rect">
              <a:avLst/>
            </a:prstGeom>
            <a:no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buNone/>
              </a:pPr>
              <a:r>
                <a:rPr lang="en-US" altLang="ko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altLang="ko-K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99</a:t>
              </a:r>
              <a:r>
                <a:rPr lang="ko-KR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학번 동창회 </a:t>
              </a:r>
              <a:r>
                <a:rPr lang="en-US" altLang="ko-K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</a:t>
              </a:r>
              <a:r>
                <a:rPr lang="ko-KR" altLang="ko-KR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r>
                <a:rPr lang="en-US" altLang="ko-KR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/2)</a:t>
              </a:r>
              <a:endParaRPr lang="ko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93" name="Picture 92" descr="iconmonstr-picture-box-icon.png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321" y="1157465"/>
              <a:ext cx="279972" cy="279972"/>
            </a:xfrm>
            <a:prstGeom prst="rect">
              <a:avLst/>
            </a:prstGeom>
          </p:spPr>
        </p:pic>
      </p:grpSp>
      <p:sp>
        <p:nvSpPr>
          <p:cNvPr id="18" name="Trapezoid 17"/>
          <p:cNvSpPr/>
          <p:nvPr/>
        </p:nvSpPr>
        <p:spPr>
          <a:xfrm rot="5400000">
            <a:off x="-416700" y="2245963"/>
            <a:ext cx="3305508" cy="1083895"/>
          </a:xfrm>
          <a:prstGeom prst="trapezoid">
            <a:avLst>
              <a:gd name="adj" fmla="val 6826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rapezoid 74"/>
          <p:cNvSpPr/>
          <p:nvPr/>
        </p:nvSpPr>
        <p:spPr>
          <a:xfrm rot="16200000">
            <a:off x="722170" y="2251953"/>
            <a:ext cx="3305506" cy="1071915"/>
          </a:xfrm>
          <a:prstGeom prst="trapezoid">
            <a:avLst>
              <a:gd name="adj" fmla="val 6826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0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21" idx="2"/>
            <a:endCxn id="23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5" name="Straight Arrow Connector 24"/>
          <p:cNvCxnSpPr>
            <a:stCxn id="21" idx="1"/>
            <a:endCxn id="22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6" name="Elbow Connector 25"/>
          <p:cNvCxnSpPr>
            <a:stCxn id="21" idx="3"/>
            <a:endCxn id="28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7" name="Straight Arrow Connector 26"/>
          <p:cNvCxnSpPr>
            <a:stCxn id="20" idx="2"/>
            <a:endCxn id="21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8" name="Oval 27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TextBox 28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8" idx="2"/>
            <a:endCxn id="34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1" name="TextBox 30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4" idx="2"/>
            <a:endCxn id="20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4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참여하기</a:t>
            </a:r>
            <a:endParaRPr lang="en-US" sz="1050" dirty="0"/>
          </a:p>
        </p:txBody>
      </p:sp>
      <p:sp>
        <p:nvSpPr>
          <p:cNvPr id="36" name="TextBox 35"/>
          <p:cNvSpPr txBox="1"/>
          <p:nvPr/>
        </p:nvSpPr>
        <p:spPr>
          <a:xfrm>
            <a:off x="1068260" y="210784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메인</a:t>
            </a:r>
            <a:endParaRPr lang="en-US" sz="1050" dirty="0"/>
          </a:p>
        </p:txBody>
      </p:sp>
      <p:sp>
        <p:nvSpPr>
          <p:cNvPr id="37" name="TextBox 36"/>
          <p:cNvSpPr txBox="1"/>
          <p:nvPr/>
        </p:nvSpPr>
        <p:spPr>
          <a:xfrm>
            <a:off x="5223407" y="217973"/>
            <a:ext cx="1120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main_roomEnter</a:t>
            </a:r>
            <a:endParaRPr lang="en-US" sz="1050" dirty="0"/>
          </a:p>
        </p:txBody>
      </p:sp>
      <p:graphicFrame>
        <p:nvGraphicFramePr>
          <p:cNvPr id="38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9887"/>
              </p:ext>
            </p:extLst>
          </p:nvPr>
        </p:nvGraphicFramePr>
        <p:xfrm>
          <a:off x="6704582" y="826345"/>
          <a:ext cx="2439418" cy="3291766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1)</a:t>
                      </a:r>
                      <a:r>
                        <a:rPr lang="ko-KR" altLang="en-US" sz="1000" dirty="0" smtClean="0"/>
                        <a:t> 비밀번호는 서밋 없음</a:t>
                      </a:r>
                      <a:r>
                        <a:rPr lang="en-US" altLang="ko-KR" sz="1000" dirty="0" smtClean="0"/>
                        <a:t>,</a:t>
                      </a:r>
                    </a:p>
                    <a:p>
                      <a:r>
                        <a:rPr lang="ko-KR" altLang="en-US" sz="1000" dirty="0" smtClean="0"/>
                        <a:t>    입력할 때마다 체크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   </a:t>
                      </a:r>
                      <a:r>
                        <a:rPr lang="en-US" altLang="ko-KR" sz="1000" dirty="0" smtClean="0"/>
                        <a:t>-&gt;</a:t>
                      </a:r>
                      <a:r>
                        <a:rPr lang="ko-KR" altLang="en-US" sz="1000" dirty="0" smtClean="0"/>
                        <a:t> 우연성에 대한 이슈는 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    다음 버전에서 수익모델로 활용</a:t>
                      </a:r>
                      <a:endParaRPr lang="en-US" altLang="ko-KR" sz="1000" dirty="0" smtClean="0"/>
                    </a:p>
                    <a:p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비밀번호가 맞으면</a:t>
                      </a:r>
                      <a:r>
                        <a:rPr lang="en-US" altLang="ko-KR" sz="1000" dirty="0" smtClean="0"/>
                        <a:t>,</a:t>
                      </a:r>
                    </a:p>
                    <a:p>
                      <a:r>
                        <a:rPr lang="ko-KR" altLang="ko-KR" sz="1000" dirty="0" smtClean="0"/>
                        <a:t>2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삐그덕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소리를 내며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  문이 살짝 열리고 빛이 새어나오는 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배경으로 바뀐다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  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 디바이스를 움직이면 문도 따라서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  움직이도록 한다 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   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3)</a:t>
                      </a:r>
                      <a:r>
                        <a:rPr lang="ko-KR" altLang="en-US" sz="1000" dirty="0" smtClean="0"/>
                        <a:t> 하단의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취소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영역을 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클릭하거나 아래로 당기면 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취소 기능이 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 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작게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쿵</a:t>
                      </a:r>
                      <a:r>
                        <a:rPr lang="en-US" altLang="ko-KR" sz="1000" dirty="0" smtClean="0"/>
                        <a:t>-)</a:t>
                      </a:r>
                      <a:r>
                        <a:rPr lang="ko-KR" altLang="en-US" sz="1000" dirty="0" smtClean="0"/>
                        <a:t>소리를 내며 문이 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닫히고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초기 메인화면으로 이동한다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4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배경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화면을 클릭하면 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문 열리며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밝은 및 </a:t>
                      </a:r>
                      <a:r>
                        <a:rPr lang="en-US" altLang="ko-KR" sz="1000" dirty="0" smtClean="0"/>
                        <a:t>+</a:t>
                      </a:r>
                      <a:r>
                        <a:rPr lang="ko-KR" altLang="en-US" sz="1000" dirty="0" smtClean="0"/>
                        <a:t> 열리는 소리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대화방 화면이 활성화된다</a:t>
                      </a:r>
                      <a:r>
                        <a:rPr lang="en-US" altLang="ko-KR" sz="1000" dirty="0" smtClean="0"/>
                        <a:t>.</a:t>
                      </a:r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58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Shape 30"/>
          <p:cNvSpPr/>
          <p:nvPr/>
        </p:nvSpPr>
        <p:spPr>
          <a:xfrm>
            <a:off x="3679140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Shape 30"/>
          <p:cNvSpPr/>
          <p:nvPr/>
        </p:nvSpPr>
        <p:spPr>
          <a:xfrm>
            <a:off x="3577170" y="2210558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4" name="Picture 63" descr="iconmonstr-checkbox-14-icon.png"/>
          <p:cNvPicPr>
            <a:picLocks noChangeAspect="1"/>
          </p:cNvPicPr>
          <p:nvPr/>
        </p:nvPicPr>
        <p:blipFill>
          <a:blip r:embed="rId4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10" y="2241046"/>
            <a:ext cx="231382" cy="231382"/>
          </a:xfrm>
          <a:prstGeom prst="rect">
            <a:avLst/>
          </a:prstGeom>
        </p:spPr>
      </p:pic>
      <p:sp>
        <p:nvSpPr>
          <p:cNvPr id="65" name="Shape 30"/>
          <p:cNvSpPr/>
          <p:nvPr/>
        </p:nvSpPr>
        <p:spPr>
          <a:xfrm>
            <a:off x="3679140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900" dirty="0" smtClean="0">
                <a:solidFill>
                  <a:srgbClr val="A6A6A6"/>
                </a:solidFill>
              </a:rPr>
              <a:t>비밀번호가 틀렸습니다</a:t>
            </a:r>
            <a:r>
              <a:rPr lang="en-US" altLang="ko-KR" sz="900" dirty="0" smtClean="0">
                <a:solidFill>
                  <a:srgbClr val="A6A6A6"/>
                </a:solidFill>
              </a:rPr>
              <a:t>.</a:t>
            </a:r>
            <a:endParaRPr lang="ko" sz="900" dirty="0">
              <a:solidFill>
                <a:srgbClr val="A6A6A6"/>
              </a:solidFill>
            </a:endParaRPr>
          </a:p>
        </p:txBody>
      </p:sp>
      <p:sp>
        <p:nvSpPr>
          <p:cNvPr id="69" name="Chord 68"/>
          <p:cNvSpPr/>
          <p:nvPr/>
        </p:nvSpPr>
        <p:spPr>
          <a:xfrm rot="10800000">
            <a:off x="4143821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0" name="Picture 69" descr="iconmonstr-menu-3-icon.png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76" y="4148764"/>
            <a:ext cx="279973" cy="279973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4218865" y="3056389"/>
            <a:ext cx="568960" cy="5689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289237" y="3126761"/>
            <a:ext cx="427468" cy="427468"/>
          </a:xfrm>
          <a:prstGeom prst="ellipse">
            <a:avLst/>
          </a:prstGeom>
          <a:noFill/>
          <a:ln>
            <a:solidFill>
              <a:srgbClr val="BFBFB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 descr="iconmonstr-checkbox-15-icon.png"/>
          <p:cNvPicPr>
            <a:picLocks noChangeAspect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93" y="2584741"/>
            <a:ext cx="210347" cy="210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6263" y="3214628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노크해보기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5" name="Picture 94" descr="Untitl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7" b="67894"/>
          <a:stretch/>
        </p:blipFill>
        <p:spPr>
          <a:xfrm>
            <a:off x="874715" y="2185559"/>
            <a:ext cx="893127" cy="720202"/>
          </a:xfrm>
          <a:prstGeom prst="rect">
            <a:avLst/>
          </a:prstGeom>
        </p:spPr>
      </p:pic>
      <p:pic>
        <p:nvPicPr>
          <p:cNvPr id="96" name="Picture 95" descr="Untitl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9" r="42" b="67894"/>
          <a:stretch/>
        </p:blipFill>
        <p:spPr>
          <a:xfrm>
            <a:off x="1849125" y="2185559"/>
            <a:ext cx="899201" cy="720202"/>
          </a:xfrm>
          <a:prstGeom prst="rect">
            <a:avLst/>
          </a:prstGeom>
        </p:spPr>
      </p:pic>
      <p:pic>
        <p:nvPicPr>
          <p:cNvPr id="97" name="Picture 96" descr="Untitl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67967" r="49770" b="-73"/>
          <a:stretch/>
        </p:blipFill>
        <p:spPr>
          <a:xfrm>
            <a:off x="868641" y="3659631"/>
            <a:ext cx="899201" cy="720202"/>
          </a:xfrm>
          <a:prstGeom prst="rect">
            <a:avLst/>
          </a:prstGeom>
        </p:spPr>
      </p:pic>
      <p:pic>
        <p:nvPicPr>
          <p:cNvPr id="98" name="Picture 97" descr="Untitl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3" t="68835" r="-2772" b="-941"/>
          <a:stretch/>
        </p:blipFill>
        <p:spPr>
          <a:xfrm>
            <a:off x="1847207" y="3678708"/>
            <a:ext cx="899201" cy="720202"/>
          </a:xfrm>
          <a:prstGeom prst="rect">
            <a:avLst/>
          </a:prstGeom>
        </p:spPr>
      </p:pic>
      <p:sp>
        <p:nvSpPr>
          <p:cNvPr id="99" name="Shape 30"/>
          <p:cNvSpPr/>
          <p:nvPr/>
        </p:nvSpPr>
        <p:spPr>
          <a:xfrm>
            <a:off x="967816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비밀번호가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맞은 경우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Shape 30"/>
          <p:cNvSpPr/>
          <p:nvPr/>
        </p:nvSpPr>
        <p:spPr>
          <a:xfrm>
            <a:off x="3658820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비밀번호가 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틀린 경우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2" name="Oval 109"/>
          <p:cNvSpPr>
            <a:spLocks noChangeArrowheads="1"/>
          </p:cNvSpPr>
          <p:nvPr/>
        </p:nvSpPr>
        <p:spPr bwMode="auto">
          <a:xfrm>
            <a:off x="5291265" y="4667195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96951" y="4623591"/>
            <a:ext cx="108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인터렉션 유형의 예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pic>
        <p:nvPicPr>
          <p:cNvPr id="104" name="Picture 103" descr="스크린샷 2013-07-26 오전 10.30.3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5"/>
          <a:stretch/>
        </p:blipFill>
        <p:spPr>
          <a:xfrm>
            <a:off x="5291266" y="4869272"/>
            <a:ext cx="1339832" cy="1865988"/>
          </a:xfrm>
          <a:prstGeom prst="rect">
            <a:avLst/>
          </a:prstGeom>
        </p:spPr>
      </p:pic>
      <p:sp>
        <p:nvSpPr>
          <p:cNvPr id="105" name="Oval 109"/>
          <p:cNvSpPr>
            <a:spLocks noChangeArrowheads="1"/>
          </p:cNvSpPr>
          <p:nvPr/>
        </p:nvSpPr>
        <p:spPr bwMode="auto">
          <a:xfrm>
            <a:off x="4638358" y="3430253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106" name="Rounded Rectangular Callout 105"/>
          <p:cNvSpPr/>
          <p:nvPr/>
        </p:nvSpPr>
        <p:spPr>
          <a:xfrm>
            <a:off x="2572033" y="4626429"/>
            <a:ext cx="1697632" cy="1236198"/>
          </a:xfrm>
          <a:prstGeom prst="wedgeRoundRectCallout">
            <a:avLst>
              <a:gd name="adj1" fmla="val 53627"/>
              <a:gd name="adj2" fmla="val -148229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똑똑똑</a:t>
            </a:r>
            <a:r>
              <a:rPr lang="en-US" altLang="ko-KR" sz="1000" dirty="0" smtClean="0"/>
              <a:t>-</a:t>
            </a:r>
          </a:p>
          <a:p>
            <a:pPr algn="ctr"/>
            <a:endParaRPr lang="en-US" altLang="ko-KR" sz="1000" dirty="0" smtClean="0"/>
          </a:p>
          <a:p>
            <a:pPr algn="ctr"/>
            <a:r>
              <a:rPr lang="ko-KR" altLang="ko-KR" sz="1000" dirty="0"/>
              <a:t>(</a:t>
            </a:r>
            <a:r>
              <a:rPr lang="ko-KR" altLang="en-US" sz="1000" dirty="0" smtClean="0"/>
              <a:t>방장은 </a:t>
            </a:r>
            <a:r>
              <a:rPr lang="en-US" altLang="ko-KR" sz="1000" dirty="0" smtClean="0"/>
              <a:t>AAA</a:t>
            </a:r>
            <a:r>
              <a:rPr lang="ko-KR" altLang="en-US" sz="1000" dirty="0" smtClean="0"/>
              <a:t>님의 프로필을 보고 수락과 거부를 판단할 수 있습니다</a:t>
            </a:r>
            <a:r>
              <a:rPr lang="en-US" altLang="ko-KR" sz="1000" dirty="0" smtClean="0"/>
              <a:t>.)</a:t>
            </a:r>
          </a:p>
          <a:p>
            <a:pPr algn="ctr"/>
            <a:endParaRPr lang="en-US" altLang="ko-KR" sz="1000" dirty="0" smtClean="0"/>
          </a:p>
          <a:p>
            <a:pPr algn="ctr"/>
            <a:r>
              <a:rPr lang="ko-KR" altLang="ko-KR" sz="1000" dirty="0" smtClean="0"/>
              <a:t>|</a:t>
            </a:r>
            <a:r>
              <a:rPr lang="ko-KR" altLang="en-US" sz="1000" dirty="0" smtClean="0"/>
              <a:t> 닫기 </a:t>
            </a:r>
            <a:r>
              <a:rPr lang="en-US" altLang="ko-KR" sz="1000" dirty="0" smtClean="0"/>
              <a:t>|</a:t>
            </a:r>
          </a:p>
        </p:txBody>
      </p:sp>
      <p:sp>
        <p:nvSpPr>
          <p:cNvPr id="107" name="Oval 109"/>
          <p:cNvSpPr>
            <a:spLocks noChangeArrowheads="1"/>
          </p:cNvSpPr>
          <p:nvPr/>
        </p:nvSpPr>
        <p:spPr bwMode="auto">
          <a:xfrm>
            <a:off x="3892172" y="3884532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08" name="Oval 109"/>
          <p:cNvSpPr>
            <a:spLocks noChangeArrowheads="1"/>
          </p:cNvSpPr>
          <p:nvPr/>
        </p:nvSpPr>
        <p:spPr bwMode="auto">
          <a:xfrm>
            <a:off x="4525487" y="304889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65075" y="4129308"/>
            <a:ext cx="205683" cy="19077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7F7F7F"/>
                </a:solidFill>
              </a:rPr>
              <a:t>취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851598" y="4129308"/>
            <a:ext cx="205683" cy="19077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050" dirty="0" smtClean="0">
                <a:solidFill>
                  <a:srgbClr val="7F7F7F"/>
                </a:solidFill>
              </a:rPr>
              <a:t>소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114" name="Oval 109"/>
          <p:cNvSpPr>
            <a:spLocks noChangeArrowheads="1"/>
          </p:cNvSpPr>
          <p:nvPr/>
        </p:nvSpPr>
        <p:spPr bwMode="auto">
          <a:xfrm>
            <a:off x="1962052" y="404397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graphicFrame>
        <p:nvGraphicFramePr>
          <p:cNvPr id="11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418812"/>
              </p:ext>
            </p:extLst>
          </p:nvPr>
        </p:nvGraphicFramePr>
        <p:xfrm>
          <a:off x="230430" y="5152911"/>
          <a:ext cx="2439418" cy="1569670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처음에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클릭한 경우 팝업 노출 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탭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또는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버블탭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할 때마다 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똑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또는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똑똑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하는 소리가 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피드백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방문객이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탭을 클릭 수가 많아질 수록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대화방 안의 사람들에게 노출되는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(</a:t>
                      </a:r>
                      <a:r>
                        <a:rPr lang="ko-KR" altLang="en-US" sz="1000" dirty="0" smtClean="0"/>
                        <a:t> 화면</a:t>
                      </a:r>
                      <a:r>
                        <a:rPr lang="en-US" altLang="ko-KR" sz="1000" dirty="0" smtClean="0"/>
                        <a:t>ID : </a:t>
                      </a:r>
                      <a:r>
                        <a:rPr lang="en-US" altLang="ko-KR" sz="1000" dirty="0" err="1" smtClean="0"/>
                        <a:t>main_roomKnock</a:t>
                      </a:r>
                      <a:r>
                        <a:rPr lang="ko-KR" altLang="en-US" sz="1000" dirty="0" smtClean="0"/>
                        <a:t> )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말풍선의 색이 점점 진해진다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14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"/>
          <p:cNvSpPr/>
          <p:nvPr/>
        </p:nvSpPr>
        <p:spPr>
          <a:xfrm>
            <a:off x="3419578" y="1135157"/>
            <a:ext cx="2216770" cy="24711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hord 2"/>
          <p:cNvSpPr/>
          <p:nvPr/>
        </p:nvSpPr>
        <p:spPr>
          <a:xfrm rot="10800000">
            <a:off x="4199449" y="2864627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0"/>
          <p:cNvSpPr/>
          <p:nvPr/>
        </p:nvSpPr>
        <p:spPr>
          <a:xfrm>
            <a:off x="3419571" y="3189084"/>
            <a:ext cx="2216770" cy="2433855"/>
          </a:xfrm>
          <a:prstGeom prst="rect">
            <a:avLst/>
          </a:prstGeom>
          <a:solidFill>
            <a:srgbClr val="FFFFFF"/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0"/>
          <p:cNvSpPr/>
          <p:nvPr/>
        </p:nvSpPr>
        <p:spPr>
          <a:xfrm>
            <a:off x="3481558" y="3784750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30"/>
          <p:cNvSpPr/>
          <p:nvPr/>
        </p:nvSpPr>
        <p:spPr>
          <a:xfrm>
            <a:off x="3481558" y="4201942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ord 8"/>
          <p:cNvSpPr/>
          <p:nvPr/>
        </p:nvSpPr>
        <p:spPr>
          <a:xfrm rot="10800000">
            <a:off x="1418357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7" y="4148764"/>
            <a:ext cx="279973" cy="2799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445597" y="2909112"/>
            <a:ext cx="276853" cy="279973"/>
            <a:chOff x="4445597" y="2909112"/>
            <a:chExt cx="276853" cy="279973"/>
          </a:xfrm>
        </p:grpSpPr>
        <p:pic>
          <p:nvPicPr>
            <p:cNvPr id="12" name="Picture 11" descr="iconmonstr-menu-3-icon.png"/>
            <p:cNvPicPr>
              <a:picLocks noChangeAspect="1"/>
            </p:cNvPicPr>
            <p:nvPr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7153"/>
            <a:stretch/>
          </p:blipFill>
          <p:spPr>
            <a:xfrm>
              <a:off x="4445597" y="2909112"/>
              <a:ext cx="175954" cy="279973"/>
            </a:xfrm>
            <a:prstGeom prst="rect">
              <a:avLst/>
            </a:prstGeom>
          </p:spPr>
        </p:pic>
        <p:pic>
          <p:nvPicPr>
            <p:cNvPr id="13" name="Picture 12" descr="iconmonstr-menu-3-icon.png"/>
            <p:cNvPicPr>
              <a:picLocks noChangeAspect="1"/>
            </p:cNvPicPr>
            <p:nvPr/>
          </p:nvPicPr>
          <p:blipFill rotWithShape="1">
            <a:blip r:embed="rId2">
              <a:alphaModFix amt="8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10"/>
            <a:stretch/>
          </p:blipFill>
          <p:spPr>
            <a:xfrm rot="10800000">
              <a:off x="4599009" y="2909112"/>
              <a:ext cx="123441" cy="279973"/>
            </a:xfrm>
            <a:prstGeom prst="rect">
              <a:avLst/>
            </a:prstGeom>
          </p:spPr>
        </p:pic>
      </p:grpSp>
      <p:sp>
        <p:nvSpPr>
          <p:cNvPr id="14" name="Shape 30"/>
          <p:cNvSpPr/>
          <p:nvPr/>
        </p:nvSpPr>
        <p:spPr>
          <a:xfrm>
            <a:off x="953676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bg1">
                    <a:lumMod val="65000"/>
                  </a:schemeClr>
                </a:solidFill>
              </a:rPr>
              <a:t>대화방 이름을 적어주세요</a:t>
            </a:r>
            <a:endParaRPr lang="ko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14" descr="iconmonstr-help-3-icon.png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11" y="2244932"/>
            <a:ext cx="210348" cy="210348"/>
          </a:xfrm>
          <a:prstGeom prst="rect">
            <a:avLst/>
          </a:prstGeom>
        </p:spPr>
      </p:pic>
      <p:sp>
        <p:nvSpPr>
          <p:cNvPr id="16" name="Shape 30"/>
          <p:cNvSpPr/>
          <p:nvPr/>
        </p:nvSpPr>
        <p:spPr>
          <a:xfrm>
            <a:off x="3679140" y="123439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bg1">
                    <a:lumMod val="65000"/>
                  </a:schemeClr>
                </a:solidFill>
              </a:rPr>
              <a:t>대화방 이름을 적어주세요</a:t>
            </a:r>
            <a:endParaRPr lang="ko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 descr="iconmonstr-help-3-icon.png"/>
          <p:cNvPicPr>
            <a:picLocks noChangeAspect="1"/>
          </p:cNvPicPr>
          <p:nvPr/>
        </p:nvPicPr>
        <p:blipFill>
          <a:blip r:embed="rId3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6" y="1268772"/>
            <a:ext cx="210348" cy="21034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119058" y="3274848"/>
            <a:ext cx="416740" cy="252836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conmonstr-magnifier-2-icon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3307179"/>
            <a:ext cx="191225" cy="19122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300320" y="3274848"/>
            <a:ext cx="514603" cy="25283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카테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고리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3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>
            <a:stCxn id="24" idx="1"/>
            <a:endCxn id="25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9" name="Elbow Connector 28"/>
          <p:cNvCxnSpPr>
            <a:stCxn id="24" idx="3"/>
            <a:endCxn id="31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0" name="Straight Arrow Connector 29"/>
          <p:cNvCxnSpPr>
            <a:stCxn id="23" idx="2"/>
            <a:endCxn id="24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1" name="Oval 30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1" idx="2"/>
            <a:endCxn id="37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4" name="TextBox 33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37" idx="2"/>
            <a:endCxn id="23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목록보기</a:t>
            </a:r>
            <a:endParaRPr lang="en-US" sz="1050" dirty="0"/>
          </a:p>
        </p:txBody>
      </p:sp>
      <p:sp>
        <p:nvSpPr>
          <p:cNvPr id="39" name="TextBox 38"/>
          <p:cNvSpPr txBox="1"/>
          <p:nvPr/>
        </p:nvSpPr>
        <p:spPr>
          <a:xfrm>
            <a:off x="1068260" y="210784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메인</a:t>
            </a:r>
            <a:endParaRPr lang="en-US" sz="1050" dirty="0"/>
          </a:p>
        </p:txBody>
      </p:sp>
      <p:sp>
        <p:nvSpPr>
          <p:cNvPr id="40" name="TextBox 39"/>
          <p:cNvSpPr txBox="1"/>
          <p:nvPr/>
        </p:nvSpPr>
        <p:spPr>
          <a:xfrm>
            <a:off x="5223407" y="217973"/>
            <a:ext cx="1007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main_roomList</a:t>
            </a:r>
            <a:endParaRPr lang="en-US" sz="1050" dirty="0"/>
          </a:p>
        </p:txBody>
      </p:sp>
      <p:graphicFrame>
        <p:nvGraphicFramePr>
          <p:cNvPr id="41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12804"/>
              </p:ext>
            </p:extLst>
          </p:nvPr>
        </p:nvGraphicFramePr>
        <p:xfrm>
          <a:off x="6704582" y="826345"/>
          <a:ext cx="2439418" cy="329178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해당 리스트 버튼을 터치해서 쓸어올리면 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(4</a:t>
                      </a:r>
                      <a:r>
                        <a:rPr lang="ko-KR" altLang="en-US" sz="1000" dirty="0" smtClean="0"/>
                        <a:t>번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과 같은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대화방 리스트를 볼 수 있습니다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ko-KR" altLang="en-US" sz="1000" dirty="0" smtClean="0"/>
                        <a:t>대화방 리스트는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1)</a:t>
                      </a:r>
                      <a:r>
                        <a:rPr lang="ko-KR" altLang="en-US" sz="1000" dirty="0" smtClean="0"/>
                        <a:t> 종료하지 않은 대화방과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2)</a:t>
                      </a:r>
                      <a:r>
                        <a:rPr lang="ko-KR" altLang="en-US" sz="1000" dirty="0" smtClean="0"/>
                        <a:t> 다른 누군가가 만들어 놓은 오픈 대화방을 볼 수 있다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화면</a:t>
                      </a:r>
                      <a:r>
                        <a:rPr lang="en-US" altLang="ko-KR" sz="1000" dirty="0" smtClean="0"/>
                        <a:t>ID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ko-KR" altLang="ko-KR" sz="1000" dirty="0" smtClean="0"/>
                        <a:t>: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err="1" smtClean="0"/>
                        <a:t>main_myPr</a:t>
                      </a:r>
                      <a:r>
                        <a:rPr lang="ko-KR" altLang="en-US" sz="1000" dirty="0" smtClean="0"/>
                        <a:t>에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해당하는 페이지 정보를 노출한다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 smtClean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4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패션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디자인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IT, </a:t>
                      </a:r>
                      <a:r>
                        <a:rPr lang="ko-KR" altLang="en-US" sz="1000" dirty="0" smtClean="0"/>
                        <a:t> 자기개발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2030,</a:t>
                      </a:r>
                      <a:r>
                        <a:rPr lang="ko-KR" altLang="en-US" sz="1000" dirty="0" smtClean="0"/>
                        <a:t> 레포츠</a:t>
                      </a:r>
                      <a:r>
                        <a:rPr lang="en-US" altLang="ko-KR" sz="1000" dirty="0" smtClean="0"/>
                        <a:t>…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화면 </a:t>
                      </a:r>
                      <a:r>
                        <a:rPr lang="en-US" altLang="ko-KR" sz="1000" dirty="0" smtClean="0"/>
                        <a:t>ID</a:t>
                      </a:r>
                      <a:r>
                        <a:rPr lang="en-US" altLang="ko-KR" sz="1000" baseline="0" dirty="0" smtClean="0"/>
                        <a:t> :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main_myPr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    </a:t>
                      </a:r>
                      <a:r>
                        <a:rPr lang="en-US" altLang="ko-KR" sz="1000" dirty="0" smtClean="0"/>
                        <a:t>-&gt;</a:t>
                      </a:r>
                      <a:r>
                        <a:rPr lang="ko-KR" altLang="en-US" sz="1000" dirty="0" smtClean="0"/>
                        <a:t> 프로필 키워드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   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 카테고리와 연동필요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Oval 109"/>
          <p:cNvSpPr>
            <a:spLocks noChangeArrowheads="1"/>
          </p:cNvSpPr>
          <p:nvPr/>
        </p:nvSpPr>
        <p:spPr bwMode="auto">
          <a:xfrm>
            <a:off x="1890789" y="4076532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44" name="Oval 109"/>
          <p:cNvSpPr>
            <a:spLocks noChangeArrowheads="1"/>
          </p:cNvSpPr>
          <p:nvPr/>
        </p:nvSpPr>
        <p:spPr bwMode="auto">
          <a:xfrm>
            <a:off x="4722450" y="2879331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5" name="Oval 109"/>
          <p:cNvSpPr>
            <a:spLocks noChangeArrowheads="1"/>
          </p:cNvSpPr>
          <p:nvPr/>
        </p:nvSpPr>
        <p:spPr bwMode="auto">
          <a:xfrm>
            <a:off x="4734229" y="322478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6" name="Oval 109"/>
          <p:cNvSpPr>
            <a:spLocks noChangeArrowheads="1"/>
          </p:cNvSpPr>
          <p:nvPr/>
        </p:nvSpPr>
        <p:spPr bwMode="auto">
          <a:xfrm>
            <a:off x="5478991" y="322478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5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1" name="Shape 30"/>
          <p:cNvSpPr/>
          <p:nvPr/>
        </p:nvSpPr>
        <p:spPr>
          <a:xfrm>
            <a:off x="3419571" y="3606252"/>
            <a:ext cx="2216770" cy="18018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나의 대화 목록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Shape 30"/>
          <p:cNvSpPr/>
          <p:nvPr/>
        </p:nvSpPr>
        <p:spPr>
          <a:xfrm>
            <a:off x="3481558" y="4788556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Shape 30"/>
          <p:cNvSpPr/>
          <p:nvPr/>
        </p:nvSpPr>
        <p:spPr>
          <a:xfrm>
            <a:off x="3481558" y="5205748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Shape 30"/>
          <p:cNvSpPr/>
          <p:nvPr/>
        </p:nvSpPr>
        <p:spPr>
          <a:xfrm>
            <a:off x="3419571" y="4617824"/>
            <a:ext cx="2216770" cy="180189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오픈 대화 목록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Oval 109"/>
          <p:cNvSpPr>
            <a:spLocks noChangeArrowheads="1"/>
          </p:cNvSpPr>
          <p:nvPr/>
        </p:nvSpPr>
        <p:spPr bwMode="auto">
          <a:xfrm>
            <a:off x="5527461" y="3674720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6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5962763" y="1128962"/>
            <a:ext cx="0" cy="3317228"/>
          </a:xfrm>
          <a:prstGeom prst="straightConnector1">
            <a:avLst/>
          </a:prstGeom>
          <a:ln w="3175" cmpd="sng">
            <a:solidFill>
              <a:srgbClr val="7F7F7F"/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5826771" y="4451061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5826771" y="1126518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5" name="Rounded Rectangle 54"/>
          <p:cNvSpPr/>
          <p:nvPr/>
        </p:nvSpPr>
        <p:spPr>
          <a:xfrm>
            <a:off x="3497395" y="3274848"/>
            <a:ext cx="514603" cy="25283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</a:p>
          <a:p>
            <a:pPr algn="ctr"/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프로필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Oval 109"/>
          <p:cNvSpPr>
            <a:spLocks noChangeArrowheads="1"/>
          </p:cNvSpPr>
          <p:nvPr/>
        </p:nvSpPr>
        <p:spPr bwMode="auto">
          <a:xfrm>
            <a:off x="3939767" y="324190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graphicFrame>
        <p:nvGraphicFramePr>
          <p:cNvPr id="59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03011"/>
              </p:ext>
            </p:extLst>
          </p:nvPr>
        </p:nvGraphicFramePr>
        <p:xfrm>
          <a:off x="4146545" y="5535723"/>
          <a:ext cx="2439418" cy="118876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5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en-US" sz="1000" dirty="0" smtClean="0"/>
                        <a:t>검색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범위</a:t>
                      </a:r>
                      <a:endParaRPr lang="en-US" altLang="ko-KR" sz="10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대화방 제목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대화방 키워드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참여 대화자들의 키워드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닉네임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6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해당 사항인 경우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ko-KR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“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나의 대화 목록</a:t>
                      </a:r>
                      <a:r>
                        <a:rPr lang="ko-KR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”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부터 노출된다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관련 구성 필드는 좌측과 동일</a:t>
                      </a:r>
                      <a:r>
                        <a:rPr lang="en-US" altLang="ko-KR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)</a:t>
                      </a:r>
                      <a:endParaRPr lang="ko" alt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4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"/>
          <p:cNvSpPr/>
          <p:nvPr/>
        </p:nvSpPr>
        <p:spPr>
          <a:xfrm>
            <a:off x="694107" y="1457563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2"/>
          <p:cNvSpPr/>
          <p:nvPr/>
        </p:nvSpPr>
        <p:spPr>
          <a:xfrm>
            <a:off x="76052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1110932" y="4138418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6" name="Shape 35"/>
          <p:cNvSpPr/>
          <p:nvPr/>
        </p:nvSpPr>
        <p:spPr>
          <a:xfrm>
            <a:off x="2386981" y="4138418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7" name="Shape 32"/>
          <p:cNvSpPr/>
          <p:nvPr/>
        </p:nvSpPr>
        <p:spPr>
          <a:xfrm>
            <a:off x="1928458" y="4138939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pic>
        <p:nvPicPr>
          <p:cNvPr id="9" name="Picture 8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60630" y="4089283"/>
            <a:ext cx="291093" cy="2910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4599" y="4722976"/>
            <a:ext cx="748923" cy="1358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위치정보</a:t>
            </a:r>
            <a:endParaRPr lang="en-US" altLang="ko-KR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사진첨부</a:t>
            </a:r>
          </a:p>
          <a:p>
            <a:pPr>
              <a:lnSpc>
                <a:spcPct val="200000"/>
              </a:lnSpc>
            </a:pPr>
            <a:r>
              <a:rPr lang="en-US" altLang="ko-KR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MY</a:t>
            </a:r>
            <a:r>
              <a:rPr lang="ko-KR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프로필</a:t>
            </a:r>
            <a:endParaRPr lang="en-US" altLang="ko-KR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ko-KR" alt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초대</a:t>
            </a:r>
            <a:endParaRPr lang="en-US" altLang="ko-KR" sz="105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 descr="iconmonstr-location-15-icon.png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5" y="4837558"/>
            <a:ext cx="307969" cy="307969"/>
          </a:xfrm>
          <a:prstGeom prst="rect">
            <a:avLst/>
          </a:prstGeom>
        </p:spPr>
      </p:pic>
      <p:pic>
        <p:nvPicPr>
          <p:cNvPr id="21" name="Picture 20" descr="iconmonstr-photo-camera-3-icon.png"/>
          <p:cNvPicPr>
            <a:picLocks noChangeAspect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3" y="5152431"/>
            <a:ext cx="279972" cy="27997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898799" y="4383360"/>
            <a:ext cx="6637" cy="3903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hape 30"/>
          <p:cNvSpPr/>
          <p:nvPr/>
        </p:nvSpPr>
        <p:spPr>
          <a:xfrm>
            <a:off x="2267087" y="647048"/>
            <a:ext cx="958268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100" dirty="0">
                <a:solidFill>
                  <a:srgbClr val="595959"/>
                </a:solidFill>
              </a:rPr>
              <a:t> </a:t>
            </a:r>
            <a:r>
              <a:rPr lang="en-US" altLang="ko" sz="1100" dirty="0" smtClean="0">
                <a:solidFill>
                  <a:srgbClr val="595959"/>
                </a:solidFill>
              </a:rPr>
              <a:t>Room</a:t>
            </a:r>
            <a:r>
              <a:rPr lang="ko-KR" altLang="en-US" sz="1100" dirty="0" smtClean="0">
                <a:solidFill>
                  <a:srgbClr val="595959"/>
                </a:solidFill>
              </a:rPr>
              <a:t> 프로필</a:t>
            </a:r>
            <a:endParaRPr lang="ko" sz="1100" dirty="0">
              <a:solidFill>
                <a:srgbClr val="595959"/>
              </a:solidFill>
            </a:endParaRPr>
          </a:p>
        </p:txBody>
      </p:sp>
      <p:pic>
        <p:nvPicPr>
          <p:cNvPr id="24" name="Picture 23" descr="iconmonstr-picture-3-icon.png"/>
          <p:cNvPicPr>
            <a:picLocks noChangeAspect="1"/>
          </p:cNvPicPr>
          <p:nvPr/>
        </p:nvPicPr>
        <p:blipFill>
          <a:blip r:embed="rId5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2" y="5487188"/>
            <a:ext cx="279972" cy="279972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2738638" y="900321"/>
            <a:ext cx="0" cy="25180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iconmonstr-user-4-icon.png"/>
          <p:cNvPicPr>
            <a:picLocks noChangeAspect="1"/>
          </p:cNvPicPr>
          <p:nvPr/>
        </p:nvPicPr>
        <p:blipFill>
          <a:blip r:embed="rId6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8" y="5809283"/>
            <a:ext cx="254520" cy="254520"/>
          </a:xfrm>
          <a:prstGeom prst="rect">
            <a:avLst/>
          </a:prstGeom>
        </p:spPr>
      </p:pic>
      <p:sp>
        <p:nvSpPr>
          <p:cNvPr id="42" name="Shape 30"/>
          <p:cNvSpPr/>
          <p:nvPr/>
        </p:nvSpPr>
        <p:spPr>
          <a:xfrm>
            <a:off x="694107" y="1135157"/>
            <a:ext cx="2216770" cy="3224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Shape 30"/>
          <p:cNvSpPr/>
          <p:nvPr/>
        </p:nvSpPr>
        <p:spPr>
          <a:xfrm>
            <a:off x="972216" y="1146489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" name="Picture 43" descr="iconmonstr-picture-box-icon.png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1" y="1157465"/>
            <a:ext cx="279972" cy="279972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972216" y="1800684"/>
            <a:ext cx="1697632" cy="928774"/>
          </a:xfrm>
          <a:prstGeom prst="wedgeRoundRectCallout">
            <a:avLst>
              <a:gd name="adj1" fmla="val 50072"/>
              <a:gd name="adj2" fmla="val -99399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클릭하시면</a:t>
            </a:r>
            <a:r>
              <a:rPr lang="en-US" altLang="ko-KR" sz="1000" dirty="0" smtClean="0"/>
              <a:t>,</a:t>
            </a:r>
          </a:p>
          <a:p>
            <a:pPr algn="ctr"/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방이름과 참여 인원수를 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조절하실 수 있습니다</a:t>
            </a:r>
            <a:r>
              <a:rPr lang="en-US" altLang="ko-KR" sz="1000" dirty="0" smtClean="0"/>
              <a:t>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51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rgbClr val="D9D9D9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52" idx="2"/>
            <a:endCxn id="54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7" name="Elbow Connector 56"/>
          <p:cNvCxnSpPr>
            <a:stCxn id="52" idx="3"/>
            <a:endCxn id="59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/>
          <p:cNvCxnSpPr>
            <a:stCxn id="51" idx="2"/>
            <a:endCxn id="52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TextBox 59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5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2" name="TextBox 61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65" idx="2"/>
            <a:endCxn id="51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5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68260" y="-23742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</a:t>
            </a:r>
            <a:endParaRPr lang="en-US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sp>
        <p:nvSpPr>
          <p:cNvPr id="68" name="TextBox 67"/>
          <p:cNvSpPr txBox="1"/>
          <p:nvPr/>
        </p:nvSpPr>
        <p:spPr>
          <a:xfrm>
            <a:off x="5223407" y="217973"/>
            <a:ext cx="9266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main_roomIn</a:t>
            </a:r>
            <a:endParaRPr lang="en-US" sz="1050" dirty="0"/>
          </a:p>
        </p:txBody>
      </p:sp>
      <p:graphicFrame>
        <p:nvGraphicFramePr>
          <p:cNvPr id="69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023859"/>
              </p:ext>
            </p:extLst>
          </p:nvPr>
        </p:nvGraphicFramePr>
        <p:xfrm>
          <a:off x="6704582" y="826345"/>
          <a:ext cx="2439418" cy="1462940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방 이름과 함께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유휴인원수를 노출한다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방 개설 이후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처음 클릭시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해당 레이어 팝업 노출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+</a:t>
                      </a:r>
                      <a:r>
                        <a:rPr lang="ko-KR" altLang="en-US" sz="1000" dirty="0" smtClean="0"/>
                        <a:t> 다시보지않기 옵션제공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옵션에 대한 세부 구성요소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2010334" y="107425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72" name="Oval 109"/>
          <p:cNvSpPr>
            <a:spLocks noChangeArrowheads="1"/>
          </p:cNvSpPr>
          <p:nvPr/>
        </p:nvSpPr>
        <p:spPr bwMode="auto">
          <a:xfrm>
            <a:off x="833205" y="426293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8" name="Picture 7" descr="스크린샷 2013-07-25 오후 5.16.1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65" y="4869272"/>
            <a:ext cx="1339832" cy="1860632"/>
          </a:xfrm>
          <a:prstGeom prst="rect">
            <a:avLst/>
          </a:prstGeom>
        </p:spPr>
      </p:pic>
      <p:sp>
        <p:nvSpPr>
          <p:cNvPr id="73" name="Oval 109"/>
          <p:cNvSpPr>
            <a:spLocks noChangeArrowheads="1"/>
          </p:cNvSpPr>
          <p:nvPr/>
        </p:nvSpPr>
        <p:spPr bwMode="auto">
          <a:xfrm>
            <a:off x="5291265" y="4667195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96951" y="4623591"/>
            <a:ext cx="108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인터렉션 유형의 예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75" name="Oval 109"/>
          <p:cNvSpPr>
            <a:spLocks noChangeArrowheads="1"/>
          </p:cNvSpPr>
          <p:nvPr/>
        </p:nvSpPr>
        <p:spPr bwMode="auto">
          <a:xfrm>
            <a:off x="826568" y="4407401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76" name="Oval 109"/>
          <p:cNvSpPr>
            <a:spLocks noChangeArrowheads="1"/>
          </p:cNvSpPr>
          <p:nvPr/>
        </p:nvSpPr>
        <p:spPr bwMode="auto">
          <a:xfrm>
            <a:off x="2386981" y="1568702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77" name="Picture 76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7" y="1831680"/>
            <a:ext cx="291093" cy="2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700342" y="1463089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0"/>
          <p:cNvSpPr/>
          <p:nvPr/>
        </p:nvSpPr>
        <p:spPr>
          <a:xfrm>
            <a:off x="700342" y="1140683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76052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6" name="Shape 32"/>
          <p:cNvSpPr/>
          <p:nvPr/>
        </p:nvSpPr>
        <p:spPr>
          <a:xfrm>
            <a:off x="1117167" y="4143944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7" name="Shape 35"/>
          <p:cNvSpPr/>
          <p:nvPr/>
        </p:nvSpPr>
        <p:spPr>
          <a:xfrm>
            <a:off x="2393216" y="4143944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8" name="Shape 32"/>
          <p:cNvSpPr/>
          <p:nvPr/>
        </p:nvSpPr>
        <p:spPr>
          <a:xfrm>
            <a:off x="1934693" y="4144465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sp>
        <p:nvSpPr>
          <p:cNvPr id="9" name="Shape 30"/>
          <p:cNvSpPr/>
          <p:nvPr/>
        </p:nvSpPr>
        <p:spPr>
          <a:xfrm>
            <a:off x="700342" y="1140683"/>
            <a:ext cx="2216770" cy="322406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30"/>
          <p:cNvSpPr/>
          <p:nvPr/>
        </p:nvSpPr>
        <p:spPr>
          <a:xfrm>
            <a:off x="97845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66865" y="4094809"/>
            <a:ext cx="291093" cy="291093"/>
          </a:xfrm>
          <a:prstGeom prst="rect">
            <a:avLst/>
          </a:prstGeom>
        </p:spPr>
      </p:pic>
      <p:pic>
        <p:nvPicPr>
          <p:cNvPr id="12" name="Picture 11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6" y="1162991"/>
            <a:ext cx="279972" cy="279972"/>
          </a:xfrm>
          <a:prstGeom prst="rect">
            <a:avLst/>
          </a:prstGeom>
        </p:spPr>
      </p:pic>
      <p:sp>
        <p:nvSpPr>
          <p:cNvPr id="13" name="Shape 32"/>
          <p:cNvSpPr/>
          <p:nvPr/>
        </p:nvSpPr>
        <p:spPr>
          <a:xfrm>
            <a:off x="807918" y="1556859"/>
            <a:ext cx="2016491" cy="338554"/>
          </a:xfrm>
          <a:prstGeom prst="roundRect">
            <a:avLst>
              <a:gd name="adj" fmla="val 5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4" name="Shape 32"/>
          <p:cNvSpPr/>
          <p:nvPr/>
        </p:nvSpPr>
        <p:spPr>
          <a:xfrm>
            <a:off x="807918" y="2325835"/>
            <a:ext cx="2016491" cy="338554"/>
          </a:xfrm>
          <a:prstGeom prst="roundRect">
            <a:avLst>
              <a:gd name="adj" fmla="val 5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0435" y="2325835"/>
            <a:ext cx="1303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12.07.22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24:22</a:t>
            </a:r>
          </a:p>
          <a:p>
            <a:pPr algn="r"/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비밀번호가 변경되었습니다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10800000">
            <a:off x="760528" y="1936755"/>
            <a:ext cx="1421715" cy="19221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47070" y="1923898"/>
            <a:ext cx="11849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입장하셨습니다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entagon 17"/>
          <p:cNvSpPr/>
          <p:nvPr/>
        </p:nvSpPr>
        <p:spPr>
          <a:xfrm rot="10800000">
            <a:off x="760528" y="2723370"/>
            <a:ext cx="1421715" cy="192214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7070" y="2710513"/>
            <a:ext cx="1275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AAAA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입장하셨습니다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189" y="1556859"/>
            <a:ext cx="142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12.07.22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24:22</a:t>
            </a:r>
          </a:p>
          <a:p>
            <a:pPr algn="r"/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최대인원 수가 변경되었습니다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 rot="10800000">
            <a:off x="760528" y="3718480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7070" y="3705623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677" y="3015646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홍길동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24" name="Shape 32"/>
          <p:cNvSpPr/>
          <p:nvPr/>
        </p:nvSpPr>
        <p:spPr>
          <a:xfrm>
            <a:off x="837592" y="3057773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222501" y="3277005"/>
            <a:ext cx="1355369" cy="23567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안녕하세요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반가워요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521" y="3095519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9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rgbClr val="D9D9D9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30" idx="1"/>
            <a:endCxn id="31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Elbow Connector 34"/>
          <p:cNvCxnSpPr>
            <a:stCxn id="30" idx="3"/>
            <a:endCxn id="37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29" idx="2"/>
            <a:endCxn id="30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Oval 36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stCxn id="37" idx="2"/>
            <a:endCxn id="43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43" idx="2"/>
            <a:endCxn id="29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3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대화하기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graphicFrame>
        <p:nvGraphicFramePr>
          <p:cNvPr id="46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21063"/>
              </p:ext>
            </p:extLst>
          </p:nvPr>
        </p:nvGraphicFramePr>
        <p:xfrm>
          <a:off x="6704582" y="826345"/>
          <a:ext cx="2439418" cy="286489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블럭 유형</a:t>
                      </a:r>
                      <a:r>
                        <a:rPr lang="en-US" altLang="ko-KR" sz="1000" dirty="0" smtClean="0"/>
                        <a:t>_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Room)</a:t>
                      </a:r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화면 </a:t>
                      </a:r>
                      <a:r>
                        <a:rPr lang="en-US" altLang="ko-KR" sz="1000" dirty="0" smtClean="0"/>
                        <a:t>ID : </a:t>
                      </a:r>
                      <a:r>
                        <a:rPr lang="en-US" altLang="ko-KR" sz="1000" dirty="0" err="1" smtClean="0"/>
                        <a:t>main_roomPr</a:t>
                      </a:r>
                      <a:r>
                        <a:rPr lang="ko-KR" altLang="en-US" sz="1000" dirty="0" smtClean="0"/>
                        <a:t> 에서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정보를 수정한 후 화면에 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변경사항을 노출한다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*</a:t>
                      </a:r>
                      <a:r>
                        <a:rPr lang="ko-KR" altLang="en-US" sz="1000" dirty="0" smtClean="0"/>
                        <a:t> 구성정보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날짜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시간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변경내용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블럭 유형</a:t>
                      </a:r>
                      <a:r>
                        <a:rPr lang="en-US" altLang="ko-KR" sz="1000" dirty="0" smtClean="0"/>
                        <a:t>_</a:t>
                      </a:r>
                      <a:r>
                        <a:rPr lang="ko-KR" altLang="en-US" sz="1000" dirty="0" smtClean="0"/>
                        <a:t> 신규 참여자 </a:t>
                      </a:r>
                      <a:r>
                        <a:rPr lang="ko-KR" altLang="ko-KR" sz="1000" dirty="0" smtClean="0"/>
                        <a:t>/</a:t>
                      </a:r>
                      <a:r>
                        <a:rPr lang="ko-KR" altLang="en-US" sz="1000" dirty="0" smtClean="0"/>
                        <a:t>입장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r>
                        <a:rPr lang="ko-KR" altLang="en-US" sz="1000" dirty="0" smtClean="0"/>
                        <a:t>다른 사용자가 방문하면 해당 정보를 노출한다</a:t>
                      </a:r>
                      <a:r>
                        <a:rPr lang="en-US" altLang="ko-KR" sz="1000" dirty="0" smtClean="0"/>
                        <a:t>.</a:t>
                      </a:r>
                      <a:r>
                        <a:rPr lang="ko-KR" altLang="en-US" sz="1000" dirty="0" smtClean="0"/>
                        <a:t> 여기서 닉네임은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1</a:t>
                      </a:r>
                      <a:r>
                        <a:rPr lang="en-US" altLang="ko-KR" sz="1000" dirty="0" smtClean="0"/>
                        <a:t>)</a:t>
                      </a:r>
                      <a:r>
                        <a:rPr lang="ko-KR" altLang="en-US" sz="1000" dirty="0" smtClean="0"/>
                        <a:t> 처음 접속한 경우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  단말기 고유 넘버 끝의 네자리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추후 변경될 수 있음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 </a:t>
                      </a:r>
                      <a:r>
                        <a:rPr lang="en-US" altLang="ko-KR" sz="1000" dirty="0" smtClean="0"/>
                        <a:t>-&gt;</a:t>
                      </a:r>
                      <a:r>
                        <a:rPr lang="ko-KR" altLang="en-US" sz="1000" dirty="0" smtClean="0"/>
                        <a:t> 다양한 꽃이름 으로 임의 지정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*</a:t>
                      </a:r>
                      <a:r>
                        <a:rPr lang="ko-KR" altLang="en-US" sz="1000" dirty="0" smtClean="0"/>
                        <a:t> 구성정보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입장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퇴장 문구</a:t>
                      </a:r>
                      <a:r>
                        <a:rPr lang="en-US" altLang="ko-KR" sz="1000" dirty="0" smtClean="0"/>
                        <a:t>, </a:t>
                      </a:r>
                      <a:r>
                        <a:rPr lang="ko-KR" altLang="en-US" sz="1000" dirty="0" smtClean="0"/>
                        <a:t>시간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블럭 유형</a:t>
                      </a:r>
                      <a:r>
                        <a:rPr lang="en-US" altLang="ko-KR" sz="1000" dirty="0" smtClean="0"/>
                        <a:t>_</a:t>
                      </a:r>
                      <a:r>
                        <a:rPr lang="ko-KR" altLang="en-US" sz="1000" dirty="0" smtClean="0"/>
                        <a:t> 신규 참여자 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퇴장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r>
                        <a:rPr lang="ko-KR" altLang="en-US" sz="1000" dirty="0" smtClean="0"/>
                        <a:t>퇴장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ko-KR" altLang="en-US" sz="1000" dirty="0" smtClean="0"/>
                        <a:t>할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ko-KR" altLang="en-US" sz="1000" dirty="0" smtClean="0"/>
                        <a:t>때는 약간 더 흐리게 노출 </a:t>
                      </a:r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* 구성정보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닉네임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퇴장 문구</a:t>
                      </a:r>
                      <a:r>
                        <a:rPr lang="ko-KR" altLang="ko-KR" sz="1000" dirty="0" smtClean="0"/>
                        <a:t>,</a:t>
                      </a:r>
                      <a:r>
                        <a:rPr lang="ko-KR" altLang="en-US" sz="1000" dirty="0" smtClean="0"/>
                        <a:t>시간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223407" y="217973"/>
            <a:ext cx="10441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main_roomTalk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49" name="Oval 109"/>
          <p:cNvSpPr>
            <a:spLocks noChangeArrowheads="1"/>
          </p:cNvSpPr>
          <p:nvPr/>
        </p:nvSpPr>
        <p:spPr bwMode="auto">
          <a:xfrm>
            <a:off x="2742908" y="1496470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0" name="Oval 109"/>
          <p:cNvSpPr>
            <a:spLocks noChangeArrowheads="1"/>
          </p:cNvSpPr>
          <p:nvPr/>
        </p:nvSpPr>
        <p:spPr bwMode="auto">
          <a:xfrm>
            <a:off x="2078535" y="265113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1" name="Oval 109"/>
          <p:cNvSpPr>
            <a:spLocks noChangeArrowheads="1"/>
          </p:cNvSpPr>
          <p:nvPr/>
        </p:nvSpPr>
        <p:spPr bwMode="auto">
          <a:xfrm>
            <a:off x="2078535" y="364624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79" name="Shape 30"/>
          <p:cNvSpPr/>
          <p:nvPr/>
        </p:nvSpPr>
        <p:spPr>
          <a:xfrm>
            <a:off x="3423222" y="1463089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Shape 30"/>
          <p:cNvSpPr/>
          <p:nvPr/>
        </p:nvSpPr>
        <p:spPr>
          <a:xfrm>
            <a:off x="3423222" y="1140683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Shape 32"/>
          <p:cNvSpPr/>
          <p:nvPr/>
        </p:nvSpPr>
        <p:spPr>
          <a:xfrm>
            <a:off x="348340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82" name="Shape 32"/>
          <p:cNvSpPr/>
          <p:nvPr/>
        </p:nvSpPr>
        <p:spPr>
          <a:xfrm>
            <a:off x="3840047" y="4143944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83" name="Shape 35"/>
          <p:cNvSpPr/>
          <p:nvPr/>
        </p:nvSpPr>
        <p:spPr>
          <a:xfrm>
            <a:off x="5116096" y="4143944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84" name="Shape 32"/>
          <p:cNvSpPr/>
          <p:nvPr/>
        </p:nvSpPr>
        <p:spPr>
          <a:xfrm>
            <a:off x="4657573" y="4144465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sp>
        <p:nvSpPr>
          <p:cNvPr id="85" name="Shape 30"/>
          <p:cNvSpPr/>
          <p:nvPr/>
        </p:nvSpPr>
        <p:spPr>
          <a:xfrm>
            <a:off x="3423222" y="1140683"/>
            <a:ext cx="2216770" cy="322406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Shape 30"/>
          <p:cNvSpPr/>
          <p:nvPr/>
        </p:nvSpPr>
        <p:spPr>
          <a:xfrm>
            <a:off x="370133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7" name="Picture 86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489745" y="4094809"/>
            <a:ext cx="291093" cy="291093"/>
          </a:xfrm>
          <a:prstGeom prst="rect">
            <a:avLst/>
          </a:prstGeom>
        </p:spPr>
      </p:pic>
      <p:pic>
        <p:nvPicPr>
          <p:cNvPr id="88" name="Picture 87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36" y="1162991"/>
            <a:ext cx="279972" cy="279972"/>
          </a:xfrm>
          <a:prstGeom prst="rect">
            <a:avLst/>
          </a:prstGeom>
        </p:spPr>
      </p:pic>
      <p:sp>
        <p:nvSpPr>
          <p:cNvPr id="97" name="Pentagon 96"/>
          <p:cNvSpPr/>
          <p:nvPr/>
        </p:nvSpPr>
        <p:spPr>
          <a:xfrm rot="10800000">
            <a:off x="3483408" y="2258788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3569950" y="2245931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69557" y="1555954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홍길동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00" name="Shape 32"/>
          <p:cNvSpPr/>
          <p:nvPr/>
        </p:nvSpPr>
        <p:spPr>
          <a:xfrm>
            <a:off x="3560472" y="1598081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01" name="Rounded Rectangular Callout 100"/>
          <p:cNvSpPr/>
          <p:nvPr/>
        </p:nvSpPr>
        <p:spPr>
          <a:xfrm>
            <a:off x="3945381" y="1817313"/>
            <a:ext cx="1355369" cy="23567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안녕하세요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반가워요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49401" y="1635827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69557" y="3121871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하하하호호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07" name="Shape 32"/>
          <p:cNvSpPr/>
          <p:nvPr/>
        </p:nvSpPr>
        <p:spPr>
          <a:xfrm>
            <a:off x="3560472" y="3163998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08" name="Rounded Rectangular Callout 107"/>
          <p:cNvSpPr/>
          <p:nvPr/>
        </p:nvSpPr>
        <p:spPr>
          <a:xfrm>
            <a:off x="3945381" y="3384865"/>
            <a:ext cx="1355369" cy="31368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저 유쾌하게 닉네임 바꿨어요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49401" y="3201744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111" name="Pentagon 110"/>
          <p:cNvSpPr/>
          <p:nvPr/>
        </p:nvSpPr>
        <p:spPr>
          <a:xfrm rot="10800000">
            <a:off x="3483408" y="2639058"/>
            <a:ext cx="1421715" cy="340519"/>
          </a:xfrm>
          <a:prstGeom prst="homePlate">
            <a:avLst>
              <a:gd name="adj" fmla="val 17394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69950" y="2639393"/>
            <a:ext cx="1351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홍길동님이 닉네임을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하하하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호호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로 변경하셨습니다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Oval 109"/>
          <p:cNvSpPr>
            <a:spLocks noChangeArrowheads="1"/>
          </p:cNvSpPr>
          <p:nvPr/>
        </p:nvSpPr>
        <p:spPr bwMode="auto">
          <a:xfrm>
            <a:off x="4801415" y="258001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graphicFrame>
        <p:nvGraphicFramePr>
          <p:cNvPr id="116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95112"/>
              </p:ext>
            </p:extLst>
          </p:nvPr>
        </p:nvGraphicFramePr>
        <p:xfrm>
          <a:off x="4179254" y="4914073"/>
          <a:ext cx="2439418" cy="179809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4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블럭 유형</a:t>
                      </a:r>
                      <a:r>
                        <a:rPr lang="en-US" altLang="ko-KR" sz="1000" dirty="0" smtClean="0"/>
                        <a:t>_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My </a:t>
                      </a:r>
                      <a:r>
                        <a:rPr lang="ko-KR" altLang="en-US" sz="1000" dirty="0" smtClean="0"/>
                        <a:t>프로필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r>
                        <a:rPr lang="ko-KR" altLang="en-US" sz="1000" dirty="0" smtClean="0"/>
                        <a:t>중간에 </a:t>
                      </a:r>
                      <a:r>
                        <a:rPr lang="en-US" altLang="ko-KR" sz="1000" dirty="0" smtClean="0"/>
                        <a:t>‘My </a:t>
                      </a:r>
                      <a:r>
                        <a:rPr lang="ko-KR" altLang="en-US" sz="1000" dirty="0" smtClean="0"/>
                        <a:t>프로필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을 변경한 경우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동일한 스타일의 블럭처리 후 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해당 정보를 노출한다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* 구성정보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닉네임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변경사항 문구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5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블럭 유형</a:t>
                      </a:r>
                      <a:r>
                        <a:rPr lang="en-US" altLang="ko-KR" sz="1000" dirty="0" smtClean="0"/>
                        <a:t>_</a:t>
                      </a:r>
                      <a:r>
                        <a:rPr lang="ko-KR" altLang="en-US" sz="1000" dirty="0" smtClean="0"/>
                        <a:t> 기본 말풍선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*구성정보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썸네일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닉네임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말풍선 블럭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시간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*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디폴트로 제공되는 값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썸네일 이미지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닉네임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7" name="Oval 109"/>
          <p:cNvSpPr>
            <a:spLocks noChangeArrowheads="1"/>
          </p:cNvSpPr>
          <p:nvPr/>
        </p:nvSpPr>
        <p:spPr bwMode="auto">
          <a:xfrm>
            <a:off x="5208808" y="3619011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37836" y="2738199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24:23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37836" y="3738800"/>
            <a:ext cx="4552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</a:t>
            </a:r>
            <a:r>
              <a:rPr lang="ko-KR" altLang="ko-KR" sz="900" dirty="0">
                <a:solidFill>
                  <a:srgbClr val="404040"/>
                </a:solidFill>
              </a:rPr>
              <a:t>4</a:t>
            </a:r>
            <a:r>
              <a:rPr lang="en-US" altLang="ko-KR" sz="900" dirty="0" smtClean="0">
                <a:solidFill>
                  <a:srgbClr val="404040"/>
                </a:solidFill>
              </a:rPr>
              <a:t>3</a:t>
            </a:r>
            <a:endParaRPr lang="en-US" sz="9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1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700342" y="1463089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0"/>
          <p:cNvSpPr/>
          <p:nvPr/>
        </p:nvSpPr>
        <p:spPr>
          <a:xfrm>
            <a:off x="700342" y="1140683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76052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6" name="Shape 32"/>
          <p:cNvSpPr/>
          <p:nvPr/>
        </p:nvSpPr>
        <p:spPr>
          <a:xfrm>
            <a:off x="1117167" y="4143944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7" name="Shape 35"/>
          <p:cNvSpPr/>
          <p:nvPr/>
        </p:nvSpPr>
        <p:spPr>
          <a:xfrm>
            <a:off x="2393216" y="4143944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8" name="Shape 32"/>
          <p:cNvSpPr/>
          <p:nvPr/>
        </p:nvSpPr>
        <p:spPr>
          <a:xfrm>
            <a:off x="1934693" y="4144465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sp>
        <p:nvSpPr>
          <p:cNvPr id="9" name="Shape 30"/>
          <p:cNvSpPr/>
          <p:nvPr/>
        </p:nvSpPr>
        <p:spPr>
          <a:xfrm>
            <a:off x="700342" y="1140683"/>
            <a:ext cx="2216770" cy="322406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30"/>
          <p:cNvSpPr/>
          <p:nvPr/>
        </p:nvSpPr>
        <p:spPr>
          <a:xfrm>
            <a:off x="97845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66865" y="4094809"/>
            <a:ext cx="291093" cy="291093"/>
          </a:xfrm>
          <a:prstGeom prst="rect">
            <a:avLst/>
          </a:prstGeom>
        </p:spPr>
      </p:pic>
      <p:pic>
        <p:nvPicPr>
          <p:cNvPr id="12" name="Picture 11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6" y="1162991"/>
            <a:ext cx="279972" cy="279972"/>
          </a:xfrm>
          <a:prstGeom prst="rect">
            <a:avLst/>
          </a:prstGeom>
        </p:spPr>
      </p:pic>
      <p:sp>
        <p:nvSpPr>
          <p:cNvPr id="21" name="Pentagon 20"/>
          <p:cNvSpPr/>
          <p:nvPr/>
        </p:nvSpPr>
        <p:spPr>
          <a:xfrm rot="10800000">
            <a:off x="760528" y="2244838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47070" y="2231981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677" y="1602964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홍길동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24" name="Shape 32"/>
          <p:cNvSpPr/>
          <p:nvPr/>
        </p:nvSpPr>
        <p:spPr>
          <a:xfrm>
            <a:off x="837592" y="1645091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222501" y="1864323"/>
            <a:ext cx="1355369" cy="23567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안녕하세요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반가워요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521" y="1682837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9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rgbClr val="D9D9D9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30" idx="1"/>
            <a:endCxn id="31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Elbow Connector 34"/>
          <p:cNvCxnSpPr>
            <a:stCxn id="30" idx="3"/>
            <a:endCxn id="37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29" idx="2"/>
            <a:endCxn id="30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Oval 36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stCxn id="37" idx="2"/>
            <a:endCxn id="43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43" idx="2"/>
            <a:endCxn id="29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3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대화하기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graphicFrame>
        <p:nvGraphicFramePr>
          <p:cNvPr id="46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73111"/>
              </p:ext>
            </p:extLst>
          </p:nvPr>
        </p:nvGraphicFramePr>
        <p:xfrm>
          <a:off x="6704582" y="826345"/>
          <a:ext cx="2439418" cy="2087632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클릭하면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프로필 보기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레이어 팝업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“</a:t>
                      </a:r>
                      <a:r>
                        <a:rPr lang="ko-KR" altLang="en-US" sz="1000" dirty="0" smtClean="0"/>
                        <a:t>거부하시겠습니까</a:t>
                      </a:r>
                      <a:r>
                        <a:rPr lang="en-US" altLang="ko-KR" sz="1000" dirty="0" smtClean="0"/>
                        <a:t>?</a:t>
                      </a:r>
                      <a:r>
                        <a:rPr lang="ko-KR" altLang="en-US" sz="1000" dirty="0" smtClean="0"/>
                        <a:t>     최소 </a:t>
                      </a:r>
                      <a:r>
                        <a:rPr lang="en-US" altLang="ko-KR" sz="1000" dirty="0" smtClean="0"/>
                        <a:t>|</a:t>
                      </a:r>
                      <a:r>
                        <a:rPr lang="ko-KR" altLang="en-US" sz="1000" dirty="0" smtClean="0"/>
                        <a:t> 확인 </a:t>
                      </a:r>
                      <a:r>
                        <a:rPr lang="en-US" altLang="ko-KR" sz="1000" dirty="0" smtClean="0"/>
                        <a:t>“</a:t>
                      </a:r>
                    </a:p>
                    <a:p>
                      <a:r>
                        <a:rPr lang="ko-KR" altLang="en-US" sz="1000" dirty="0" smtClean="0"/>
                        <a:t>팝업 노출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“</a:t>
                      </a:r>
                      <a:r>
                        <a:rPr lang="ko-KR" altLang="en-US" sz="1000" dirty="0" smtClean="0"/>
                        <a:t>수락하시겠습니까</a:t>
                      </a:r>
                      <a:r>
                        <a:rPr lang="en-US" altLang="ko-KR" sz="1000" dirty="0" smtClean="0"/>
                        <a:t>?</a:t>
                      </a:r>
                      <a:r>
                        <a:rPr lang="ko-KR" altLang="en-US" sz="1000" dirty="0" smtClean="0"/>
                        <a:t>     최소 </a:t>
                      </a:r>
                      <a:r>
                        <a:rPr lang="en-US" altLang="ko-KR" sz="1000" dirty="0" smtClean="0"/>
                        <a:t>|</a:t>
                      </a:r>
                      <a:r>
                        <a:rPr lang="ko-KR" altLang="en-US" sz="1000" dirty="0" smtClean="0"/>
                        <a:t> 확인 </a:t>
                      </a:r>
                      <a:r>
                        <a:rPr lang="en-US" altLang="ko-KR" sz="1000" dirty="0" smtClean="0"/>
                        <a:t>“</a:t>
                      </a:r>
                    </a:p>
                    <a:p>
                      <a:r>
                        <a:rPr lang="ko-KR" altLang="en-US" sz="1000" dirty="0" smtClean="0"/>
                        <a:t>팝업 노출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4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레어팝업에 텍스트 인풋박스 제공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5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일반회원에게는 </a:t>
                      </a:r>
                      <a:r>
                        <a:rPr lang="en-US" altLang="ko-KR" sz="1000" dirty="0" smtClean="0"/>
                        <a:t>2,3,4</a:t>
                      </a:r>
                      <a:r>
                        <a:rPr lang="ko-KR" altLang="en-US" sz="1000" dirty="0" smtClean="0"/>
                        <a:t> 옵션이 제공되지 않는다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*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방문자가 노크를 계속할 때마다 말풍선의 색이 점점 진해진다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223407" y="217973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main_roomKnock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75" name="Pentagon 74"/>
          <p:cNvSpPr/>
          <p:nvPr/>
        </p:nvSpPr>
        <p:spPr>
          <a:xfrm rot="10800000">
            <a:off x="760526" y="2673736"/>
            <a:ext cx="1915531" cy="729933"/>
          </a:xfrm>
          <a:prstGeom prst="homePlate">
            <a:avLst>
              <a:gd name="adj" fmla="val 11591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312062" y="2733255"/>
            <a:ext cx="134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똑똑똑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AKK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노크를 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512209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수락</a:t>
            </a:r>
            <a:endParaRPr lang="en-US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907445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거부</a:t>
            </a:r>
            <a:endParaRPr lang="en-US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2132897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질문</a:t>
            </a:r>
            <a:endParaRPr lang="en-US" sz="900" dirty="0"/>
          </a:p>
        </p:txBody>
      </p:sp>
      <p:sp>
        <p:nvSpPr>
          <p:cNvPr id="92" name="Shape 32"/>
          <p:cNvSpPr/>
          <p:nvPr/>
        </p:nvSpPr>
        <p:spPr>
          <a:xfrm>
            <a:off x="907445" y="2743415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93" name="Oval 109"/>
          <p:cNvSpPr>
            <a:spLocks noChangeArrowheads="1"/>
          </p:cNvSpPr>
          <p:nvPr/>
        </p:nvSpPr>
        <p:spPr bwMode="auto">
          <a:xfrm>
            <a:off x="1144520" y="271241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94" name="Oval 109"/>
          <p:cNvSpPr>
            <a:spLocks noChangeArrowheads="1"/>
          </p:cNvSpPr>
          <p:nvPr/>
        </p:nvSpPr>
        <p:spPr bwMode="auto">
          <a:xfrm>
            <a:off x="1222501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95" name="Oval 109"/>
          <p:cNvSpPr>
            <a:spLocks noChangeArrowheads="1"/>
          </p:cNvSpPr>
          <p:nvPr/>
        </p:nvSpPr>
        <p:spPr bwMode="auto">
          <a:xfrm>
            <a:off x="1839433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</a:p>
        </p:txBody>
      </p:sp>
      <p:sp>
        <p:nvSpPr>
          <p:cNvPr id="96" name="Oval 109"/>
          <p:cNvSpPr>
            <a:spLocks noChangeArrowheads="1"/>
          </p:cNvSpPr>
          <p:nvPr/>
        </p:nvSpPr>
        <p:spPr bwMode="auto">
          <a:xfrm>
            <a:off x="2443852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03" name="Shape 30"/>
          <p:cNvSpPr/>
          <p:nvPr/>
        </p:nvSpPr>
        <p:spPr>
          <a:xfrm>
            <a:off x="3430612" y="1463089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Shape 30"/>
          <p:cNvSpPr/>
          <p:nvPr/>
        </p:nvSpPr>
        <p:spPr>
          <a:xfrm>
            <a:off x="3430612" y="1140683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Shape 32"/>
          <p:cNvSpPr/>
          <p:nvPr/>
        </p:nvSpPr>
        <p:spPr>
          <a:xfrm>
            <a:off x="349079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10" name="Shape 32"/>
          <p:cNvSpPr/>
          <p:nvPr/>
        </p:nvSpPr>
        <p:spPr>
          <a:xfrm>
            <a:off x="3847437" y="4143944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12" name="Shape 35"/>
          <p:cNvSpPr/>
          <p:nvPr/>
        </p:nvSpPr>
        <p:spPr>
          <a:xfrm>
            <a:off x="5123486" y="4143944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113" name="Shape 32"/>
          <p:cNvSpPr/>
          <p:nvPr/>
        </p:nvSpPr>
        <p:spPr>
          <a:xfrm>
            <a:off x="4664963" y="4144465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sp>
        <p:nvSpPr>
          <p:cNvPr id="118" name="Shape 30"/>
          <p:cNvSpPr/>
          <p:nvPr/>
        </p:nvSpPr>
        <p:spPr>
          <a:xfrm>
            <a:off x="3430612" y="1140683"/>
            <a:ext cx="2216770" cy="322406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9" name="Shape 30"/>
          <p:cNvSpPr/>
          <p:nvPr/>
        </p:nvSpPr>
        <p:spPr>
          <a:xfrm>
            <a:off x="370872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0" name="Picture 119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497135" y="4094809"/>
            <a:ext cx="291093" cy="291093"/>
          </a:xfrm>
          <a:prstGeom prst="rect">
            <a:avLst/>
          </a:prstGeom>
        </p:spPr>
      </p:pic>
      <p:pic>
        <p:nvPicPr>
          <p:cNvPr id="121" name="Picture 120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26" y="1162991"/>
            <a:ext cx="279972" cy="279972"/>
          </a:xfrm>
          <a:prstGeom prst="rect">
            <a:avLst/>
          </a:prstGeom>
        </p:spPr>
      </p:pic>
      <p:sp>
        <p:nvSpPr>
          <p:cNvPr id="122" name="Pentagon 121"/>
          <p:cNvSpPr/>
          <p:nvPr/>
        </p:nvSpPr>
        <p:spPr>
          <a:xfrm rot="10800000">
            <a:off x="3490798" y="2244838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3577340" y="2231981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76947" y="1602964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홍길동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25" name="Shape 32"/>
          <p:cNvSpPr/>
          <p:nvPr/>
        </p:nvSpPr>
        <p:spPr>
          <a:xfrm>
            <a:off x="3567862" y="1645091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26" name="Rounded Rectangular Callout 125"/>
          <p:cNvSpPr/>
          <p:nvPr/>
        </p:nvSpPr>
        <p:spPr>
          <a:xfrm>
            <a:off x="3952771" y="1864323"/>
            <a:ext cx="1355369" cy="23567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안녕하세요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반가워요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956791" y="1682837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128" name="Pentagon 127"/>
          <p:cNvSpPr/>
          <p:nvPr/>
        </p:nvSpPr>
        <p:spPr>
          <a:xfrm rot="10800000">
            <a:off x="3490793" y="2683893"/>
            <a:ext cx="1915531" cy="413583"/>
          </a:xfrm>
          <a:prstGeom prst="homePlate">
            <a:avLst>
              <a:gd name="adj" fmla="val 11591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4042332" y="2723095"/>
            <a:ext cx="134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똑똑똑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AKK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노크를 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" name="Shape 32"/>
          <p:cNvSpPr/>
          <p:nvPr/>
        </p:nvSpPr>
        <p:spPr>
          <a:xfrm>
            <a:off x="3637715" y="2733255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38" name="Shape 30"/>
          <p:cNvSpPr/>
          <p:nvPr/>
        </p:nvSpPr>
        <p:spPr>
          <a:xfrm>
            <a:off x="967816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방장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Shape 30"/>
          <p:cNvSpPr/>
          <p:nvPr/>
        </p:nvSpPr>
        <p:spPr>
          <a:xfrm>
            <a:off x="3658820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일반 회원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0" name="Oval 109"/>
          <p:cNvSpPr>
            <a:spLocks noChangeArrowheads="1"/>
          </p:cNvSpPr>
          <p:nvPr/>
        </p:nvSpPr>
        <p:spPr bwMode="auto">
          <a:xfrm>
            <a:off x="5317826" y="2611661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5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7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29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rgbClr val="D9D9D9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0" idx="2"/>
            <a:endCxn id="32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>
            <a:stCxn id="30" idx="1"/>
            <a:endCxn id="31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5" name="Elbow Connector 34"/>
          <p:cNvCxnSpPr>
            <a:stCxn id="30" idx="3"/>
            <a:endCxn id="37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29" idx="2"/>
            <a:endCxn id="30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7" name="Oval 36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stCxn id="37" idx="2"/>
            <a:endCxn id="43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43" idx="2"/>
            <a:endCxn id="29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3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대화하기</a:t>
            </a:r>
            <a:endParaRPr 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graphicFrame>
        <p:nvGraphicFramePr>
          <p:cNvPr id="46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558661"/>
              </p:ext>
            </p:extLst>
          </p:nvPr>
        </p:nvGraphicFramePr>
        <p:xfrm>
          <a:off x="6704582" y="826345"/>
          <a:ext cx="2439418" cy="243812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메시지는 각자 최대 3번까지만</a:t>
                      </a:r>
                    </a:p>
                    <a:p>
                      <a:r>
                        <a:rPr lang="en-US" sz="1000" dirty="0" smtClean="0"/>
                        <a:t>보낼 수 있고, </a:t>
                      </a:r>
                    </a:p>
                    <a:p>
                      <a:r>
                        <a:rPr lang="en-US" sz="1000" dirty="0" smtClean="0"/>
                        <a:t>각 메시지는 저장되지 않는다.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글자 제한 </a:t>
                      </a:r>
                      <a:r>
                        <a:rPr lang="ko-KR" altLang="ko-KR" sz="1000" dirty="0" smtClean="0"/>
                        <a:t>1</a:t>
                      </a:r>
                      <a:r>
                        <a:rPr lang="en-US" altLang="ko-KR" sz="1000" dirty="0" smtClean="0"/>
                        <a:t>80</a:t>
                      </a:r>
                      <a:r>
                        <a:rPr lang="ko-KR" altLang="en-US" sz="1000" dirty="0" smtClean="0"/>
                        <a:t>자</a:t>
                      </a:r>
                      <a:r>
                        <a:rPr lang="en-US" altLang="ko-KR" sz="1000" dirty="0" smtClean="0"/>
                        <a:t>,</a:t>
                      </a:r>
                      <a:r>
                        <a:rPr lang="ko-KR" altLang="en-US" sz="1000" dirty="0" smtClean="0"/>
                        <a:t> 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input</a:t>
                      </a:r>
                      <a:r>
                        <a:rPr lang="ko-KR" altLang="en-US" sz="1000" dirty="0" smtClean="0"/>
                        <a:t>박스 하단에 글자 수 카운팅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방장이 메시지를 보낼 때</a:t>
                      </a:r>
                      <a:r>
                        <a:rPr lang="en-US" altLang="ko-KR" sz="1000" dirty="0" smtClean="0"/>
                        <a:t>,</a:t>
                      </a:r>
                    </a:p>
                    <a:p>
                      <a:r>
                        <a:rPr lang="ko-KR" altLang="en-US" sz="1000" dirty="0" smtClean="0"/>
                        <a:t>대화방 프로필을 공개해주면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대화방 제목에 링크가 걸리고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클릭하면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대화방 프로필을 볼 수 있다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대화 내용은 </a:t>
                      </a:r>
                      <a:r>
                        <a:rPr lang="en-US" altLang="ko-KR" sz="1000" dirty="0" smtClean="0"/>
                        <a:t>2</a:t>
                      </a:r>
                      <a:r>
                        <a:rPr lang="ko-KR" altLang="en-US" sz="1000" dirty="0" smtClean="0"/>
                        <a:t>개 까지만 보여진다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r>
                        <a:rPr lang="ko-KR" altLang="ko-KR" sz="1000" dirty="0" smtClean="0"/>
                        <a:t>(</a:t>
                      </a:r>
                      <a:r>
                        <a:rPr lang="ko-KR" altLang="en-US" sz="1000" dirty="0" smtClean="0"/>
                        <a:t>저장 </a:t>
                      </a:r>
                      <a:r>
                        <a:rPr lang="en-US" altLang="ko-KR" sz="1000" dirty="0" smtClean="0"/>
                        <a:t>X)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223407" y="217973"/>
            <a:ext cx="979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main_roomQa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138" name="Shape 30"/>
          <p:cNvSpPr/>
          <p:nvPr/>
        </p:nvSpPr>
        <p:spPr>
          <a:xfrm>
            <a:off x="967816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안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방장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Shape 30"/>
          <p:cNvSpPr/>
          <p:nvPr/>
        </p:nvSpPr>
        <p:spPr>
          <a:xfrm>
            <a:off x="3658820" y="82634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대화방 밖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방문자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Shape 30"/>
          <p:cNvSpPr/>
          <p:nvPr/>
        </p:nvSpPr>
        <p:spPr>
          <a:xfrm>
            <a:off x="700342" y="1463089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6" name="Shape 30"/>
          <p:cNvSpPr/>
          <p:nvPr/>
        </p:nvSpPr>
        <p:spPr>
          <a:xfrm>
            <a:off x="700342" y="1140683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7" name="Shape 32"/>
          <p:cNvSpPr/>
          <p:nvPr/>
        </p:nvSpPr>
        <p:spPr>
          <a:xfrm>
            <a:off x="76052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48" name="Shape 32"/>
          <p:cNvSpPr/>
          <p:nvPr/>
        </p:nvSpPr>
        <p:spPr>
          <a:xfrm>
            <a:off x="1117167" y="4143944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49" name="Shape 35"/>
          <p:cNvSpPr/>
          <p:nvPr/>
        </p:nvSpPr>
        <p:spPr>
          <a:xfrm>
            <a:off x="2393216" y="4143944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150" name="Shape 32"/>
          <p:cNvSpPr/>
          <p:nvPr/>
        </p:nvSpPr>
        <p:spPr>
          <a:xfrm>
            <a:off x="1934693" y="4144465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sp>
        <p:nvSpPr>
          <p:cNvPr id="151" name="Shape 30"/>
          <p:cNvSpPr/>
          <p:nvPr/>
        </p:nvSpPr>
        <p:spPr>
          <a:xfrm>
            <a:off x="700342" y="1140683"/>
            <a:ext cx="2216770" cy="322406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Shape 30"/>
          <p:cNvSpPr/>
          <p:nvPr/>
        </p:nvSpPr>
        <p:spPr>
          <a:xfrm>
            <a:off x="97845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3" name="Picture 152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66865" y="4094809"/>
            <a:ext cx="291093" cy="291093"/>
          </a:xfrm>
          <a:prstGeom prst="rect">
            <a:avLst/>
          </a:prstGeom>
        </p:spPr>
      </p:pic>
      <p:pic>
        <p:nvPicPr>
          <p:cNvPr id="154" name="Picture 153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6" y="1162991"/>
            <a:ext cx="279972" cy="279972"/>
          </a:xfrm>
          <a:prstGeom prst="rect">
            <a:avLst/>
          </a:prstGeom>
        </p:spPr>
      </p:pic>
      <p:sp>
        <p:nvSpPr>
          <p:cNvPr id="155" name="Pentagon 154"/>
          <p:cNvSpPr/>
          <p:nvPr/>
        </p:nvSpPr>
        <p:spPr>
          <a:xfrm rot="10800000">
            <a:off x="760528" y="2244838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847070" y="2231981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146677" y="1602964"/>
            <a:ext cx="517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404040"/>
                </a:solidFill>
              </a:rPr>
              <a:t>홍길동</a:t>
            </a:r>
            <a:endParaRPr lang="en-US" sz="1000" dirty="0">
              <a:solidFill>
                <a:srgbClr val="404040"/>
              </a:solidFill>
            </a:endParaRPr>
          </a:p>
        </p:txBody>
      </p:sp>
      <p:sp>
        <p:nvSpPr>
          <p:cNvPr id="158" name="Shape 32"/>
          <p:cNvSpPr/>
          <p:nvPr/>
        </p:nvSpPr>
        <p:spPr>
          <a:xfrm>
            <a:off x="837592" y="1645091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59" name="Rounded Rectangular Callout 158"/>
          <p:cNvSpPr/>
          <p:nvPr/>
        </p:nvSpPr>
        <p:spPr>
          <a:xfrm>
            <a:off x="1222501" y="1864323"/>
            <a:ext cx="1355369" cy="235679"/>
          </a:xfrm>
          <a:prstGeom prst="wedgeRoundRectCallout">
            <a:avLst>
              <a:gd name="adj1" fmla="val -56756"/>
              <a:gd name="adj2" fmla="val -34240"/>
              <a:gd name="adj3" fmla="val 16667"/>
            </a:avLst>
          </a:prstGeom>
          <a:ln w="31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rgbClr val="404040"/>
                </a:solidFill>
              </a:rPr>
              <a:t>안녕하세요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반가워요</a:t>
            </a:r>
            <a:r>
              <a:rPr lang="en-US" altLang="ko-KR" sz="900" dirty="0" smtClean="0">
                <a:solidFill>
                  <a:srgbClr val="404040"/>
                </a:solidFill>
              </a:rPr>
              <a:t>~</a:t>
            </a:r>
            <a:r>
              <a:rPr lang="ko-KR" altLang="en-US" sz="900" dirty="0" smtClean="0">
                <a:solidFill>
                  <a:srgbClr val="404040"/>
                </a:solidFill>
              </a:rPr>
              <a:t> </a:t>
            </a:r>
            <a:endParaRPr lang="en-US" altLang="ko-KR" sz="900" dirty="0" smtClean="0">
              <a:solidFill>
                <a:srgbClr val="40404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26521" y="1682837"/>
            <a:ext cx="449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rgbClr val="404040"/>
                </a:solidFill>
              </a:rPr>
              <a:t>24:33</a:t>
            </a:r>
            <a:endParaRPr lang="en-US" sz="900" dirty="0">
              <a:solidFill>
                <a:srgbClr val="404040"/>
              </a:solidFill>
            </a:endParaRPr>
          </a:p>
        </p:txBody>
      </p:sp>
      <p:sp>
        <p:nvSpPr>
          <p:cNvPr id="161" name="Pentagon 160"/>
          <p:cNvSpPr/>
          <p:nvPr/>
        </p:nvSpPr>
        <p:spPr>
          <a:xfrm rot="10800000">
            <a:off x="760526" y="2673736"/>
            <a:ext cx="1915531" cy="729933"/>
          </a:xfrm>
          <a:prstGeom prst="homePlate">
            <a:avLst>
              <a:gd name="adj" fmla="val 11591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1312062" y="2752645"/>
            <a:ext cx="134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똑똑똑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AKK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노크를 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1512209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수락</a:t>
            </a:r>
            <a:endParaRPr lang="en-US" sz="900" dirty="0"/>
          </a:p>
        </p:txBody>
      </p:sp>
      <p:sp>
        <p:nvSpPr>
          <p:cNvPr id="164" name="Rounded Rectangle 163"/>
          <p:cNvSpPr/>
          <p:nvPr/>
        </p:nvSpPr>
        <p:spPr>
          <a:xfrm>
            <a:off x="907445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거부</a:t>
            </a:r>
            <a:endParaRPr lang="en-US" sz="900" dirty="0"/>
          </a:p>
        </p:txBody>
      </p:sp>
      <p:sp>
        <p:nvSpPr>
          <p:cNvPr id="165" name="Rounded Rectangle 164"/>
          <p:cNvSpPr/>
          <p:nvPr/>
        </p:nvSpPr>
        <p:spPr>
          <a:xfrm>
            <a:off x="2132897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질문</a:t>
            </a:r>
            <a:endParaRPr lang="en-US" sz="900" dirty="0"/>
          </a:p>
        </p:txBody>
      </p:sp>
      <p:sp>
        <p:nvSpPr>
          <p:cNvPr id="166" name="Shape 32"/>
          <p:cNvSpPr/>
          <p:nvPr/>
        </p:nvSpPr>
        <p:spPr>
          <a:xfrm>
            <a:off x="907445" y="2762805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167" name="Oval 109"/>
          <p:cNvSpPr>
            <a:spLocks noChangeArrowheads="1"/>
          </p:cNvSpPr>
          <p:nvPr/>
        </p:nvSpPr>
        <p:spPr bwMode="auto">
          <a:xfrm>
            <a:off x="1144520" y="273180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68" name="Oval 109"/>
          <p:cNvSpPr>
            <a:spLocks noChangeArrowheads="1"/>
          </p:cNvSpPr>
          <p:nvPr/>
        </p:nvSpPr>
        <p:spPr bwMode="auto">
          <a:xfrm>
            <a:off x="1222501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69" name="Oval 109"/>
          <p:cNvSpPr>
            <a:spLocks noChangeArrowheads="1"/>
          </p:cNvSpPr>
          <p:nvPr/>
        </p:nvSpPr>
        <p:spPr bwMode="auto">
          <a:xfrm>
            <a:off x="1839433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</a:p>
        </p:txBody>
      </p:sp>
      <p:sp>
        <p:nvSpPr>
          <p:cNvPr id="170" name="Oval 109"/>
          <p:cNvSpPr>
            <a:spLocks noChangeArrowheads="1"/>
          </p:cNvSpPr>
          <p:nvPr/>
        </p:nvSpPr>
        <p:spPr bwMode="auto">
          <a:xfrm>
            <a:off x="2443852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71" name="Shape 30"/>
          <p:cNvSpPr/>
          <p:nvPr/>
        </p:nvSpPr>
        <p:spPr>
          <a:xfrm>
            <a:off x="700342" y="1132925"/>
            <a:ext cx="2216770" cy="330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Shape 30"/>
          <p:cNvSpPr/>
          <p:nvPr/>
        </p:nvSpPr>
        <p:spPr>
          <a:xfrm>
            <a:off x="342439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0" name="Shape 30"/>
          <p:cNvSpPr/>
          <p:nvPr/>
        </p:nvSpPr>
        <p:spPr>
          <a:xfrm>
            <a:off x="3683966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1" name="Shape 30"/>
          <p:cNvSpPr/>
          <p:nvPr/>
        </p:nvSpPr>
        <p:spPr>
          <a:xfrm>
            <a:off x="342439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2" name="Shape 30"/>
          <p:cNvSpPr/>
          <p:nvPr/>
        </p:nvSpPr>
        <p:spPr>
          <a:xfrm>
            <a:off x="3581996" y="2210558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(7/12)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3" name="Picture 202" descr="iconmonstr-checkbox-14-icon.png"/>
          <p:cNvPicPr>
            <a:picLocks noChangeAspect="1"/>
          </p:cNvPicPr>
          <p:nvPr/>
        </p:nvPicPr>
        <p:blipFill>
          <a:blip r:embed="rId4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36" y="2241046"/>
            <a:ext cx="231382" cy="231382"/>
          </a:xfrm>
          <a:prstGeom prst="rect">
            <a:avLst/>
          </a:prstGeom>
        </p:spPr>
      </p:pic>
      <p:sp>
        <p:nvSpPr>
          <p:cNvPr id="204" name="Shape 30"/>
          <p:cNvSpPr/>
          <p:nvPr/>
        </p:nvSpPr>
        <p:spPr>
          <a:xfrm>
            <a:off x="3683966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900" dirty="0" smtClean="0">
                <a:solidFill>
                  <a:srgbClr val="A6A6A6"/>
                </a:solidFill>
              </a:rPr>
              <a:t>비밀번호가 틀렸습니다</a:t>
            </a:r>
            <a:r>
              <a:rPr lang="en-US" altLang="ko-KR" sz="900" dirty="0" smtClean="0">
                <a:solidFill>
                  <a:srgbClr val="A6A6A6"/>
                </a:solidFill>
              </a:rPr>
              <a:t>.</a:t>
            </a:r>
            <a:endParaRPr lang="ko" sz="900" dirty="0">
              <a:solidFill>
                <a:srgbClr val="A6A6A6"/>
              </a:solidFill>
            </a:endParaRPr>
          </a:p>
        </p:txBody>
      </p:sp>
      <p:pic>
        <p:nvPicPr>
          <p:cNvPr id="205" name="Picture 204" descr="iconmonstr-menu-3-icon.png"/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02" y="4148764"/>
            <a:ext cx="279973" cy="279973"/>
          </a:xfrm>
          <a:prstGeom prst="rect">
            <a:avLst/>
          </a:prstGeom>
        </p:spPr>
      </p:pic>
      <p:sp>
        <p:nvSpPr>
          <p:cNvPr id="206" name="Oval 205"/>
          <p:cNvSpPr/>
          <p:nvPr/>
        </p:nvSpPr>
        <p:spPr>
          <a:xfrm>
            <a:off x="4223691" y="3056389"/>
            <a:ext cx="568960" cy="56896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294063" y="3126761"/>
            <a:ext cx="427468" cy="427468"/>
          </a:xfrm>
          <a:prstGeom prst="ellipse">
            <a:avLst/>
          </a:prstGeom>
          <a:noFill/>
          <a:ln>
            <a:solidFill>
              <a:srgbClr val="BFBFBF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8" name="Picture 207" descr="iconmonstr-checkbox-15-icon.png"/>
          <p:cNvPicPr>
            <a:picLocks noChangeAspect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219" y="2584741"/>
            <a:ext cx="210347" cy="210347"/>
          </a:xfrm>
          <a:prstGeom prst="rect">
            <a:avLst/>
          </a:prstGeom>
        </p:spPr>
      </p:pic>
      <p:sp>
        <p:nvSpPr>
          <p:cNvPr id="209" name="TextBox 208"/>
          <p:cNvSpPr txBox="1"/>
          <p:nvPr/>
        </p:nvSpPr>
        <p:spPr>
          <a:xfrm>
            <a:off x="4141089" y="3214628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노크해보기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0" name="Oval 109"/>
          <p:cNvSpPr>
            <a:spLocks noChangeArrowheads="1"/>
          </p:cNvSpPr>
          <p:nvPr/>
        </p:nvSpPr>
        <p:spPr bwMode="auto">
          <a:xfrm>
            <a:off x="4643184" y="3430253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211" name="Oval 109"/>
          <p:cNvSpPr>
            <a:spLocks noChangeArrowheads="1"/>
          </p:cNvSpPr>
          <p:nvPr/>
        </p:nvSpPr>
        <p:spPr bwMode="auto">
          <a:xfrm>
            <a:off x="3896998" y="3884532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12" name="Oval 109"/>
          <p:cNvSpPr>
            <a:spLocks noChangeArrowheads="1"/>
          </p:cNvSpPr>
          <p:nvPr/>
        </p:nvSpPr>
        <p:spPr bwMode="auto">
          <a:xfrm>
            <a:off x="4530313" y="304889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13" name="Shape 30"/>
          <p:cNvSpPr/>
          <p:nvPr/>
        </p:nvSpPr>
        <p:spPr>
          <a:xfrm>
            <a:off x="3421928" y="1132925"/>
            <a:ext cx="2216770" cy="3305507"/>
          </a:xfrm>
          <a:prstGeom prst="rect">
            <a:avLst/>
          </a:prstGeom>
          <a:solidFill>
            <a:schemeClr val="tx1">
              <a:alpha val="74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4" name="Shape 32"/>
          <p:cNvSpPr/>
          <p:nvPr/>
        </p:nvSpPr>
        <p:spPr>
          <a:xfrm>
            <a:off x="760528" y="2147535"/>
            <a:ext cx="2109194" cy="1197014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215" name="Shape 35"/>
          <p:cNvSpPr/>
          <p:nvPr/>
        </p:nvSpPr>
        <p:spPr>
          <a:xfrm>
            <a:off x="1561436" y="3070356"/>
            <a:ext cx="1203796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pic>
        <p:nvPicPr>
          <p:cNvPr id="216" name="Picture 215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27" y="2160288"/>
            <a:ext cx="291093" cy="291093"/>
          </a:xfrm>
          <a:prstGeom prst="rect">
            <a:avLst/>
          </a:prstGeom>
        </p:spPr>
      </p:pic>
      <p:sp>
        <p:nvSpPr>
          <p:cNvPr id="217" name="Shape 32"/>
          <p:cNvSpPr/>
          <p:nvPr/>
        </p:nvSpPr>
        <p:spPr>
          <a:xfrm>
            <a:off x="856401" y="2488233"/>
            <a:ext cx="1917449" cy="502807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안녕하세요</a:t>
            </a:r>
            <a:endParaRPr lang="en-US" altLang="ko-KR" sz="1000" dirty="0" smtClean="0">
              <a:solidFill>
                <a:srgbClr val="999999"/>
              </a:solidFill>
            </a:endParaRPr>
          </a:p>
          <a:p>
            <a:pPr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실례지만 어떻게 알고 오셨</a:t>
            </a:r>
            <a:r>
              <a:rPr lang="en-US" altLang="ko-KR" sz="1000" dirty="0" smtClean="0">
                <a:solidFill>
                  <a:srgbClr val="999999"/>
                </a:solidFill>
              </a:rPr>
              <a:t>_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219" name="Shape 32"/>
          <p:cNvSpPr/>
          <p:nvPr/>
        </p:nvSpPr>
        <p:spPr>
          <a:xfrm>
            <a:off x="1575742" y="2216910"/>
            <a:ext cx="555734" cy="2043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1574336" y="2195691"/>
            <a:ext cx="3898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/>
              <a:t>공개</a:t>
            </a:r>
            <a:endParaRPr lang="en-US" sz="900" dirty="0"/>
          </a:p>
        </p:txBody>
      </p:sp>
      <p:sp>
        <p:nvSpPr>
          <p:cNvPr id="221" name="Shape 32"/>
          <p:cNvSpPr/>
          <p:nvPr/>
        </p:nvSpPr>
        <p:spPr>
          <a:xfrm>
            <a:off x="1927164" y="2238856"/>
            <a:ext cx="160977" cy="15353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69155" y="2195691"/>
            <a:ext cx="8258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/>
              <a:t>대화방 프로필</a:t>
            </a:r>
            <a:endParaRPr lang="en-US" sz="900" dirty="0"/>
          </a:p>
        </p:txBody>
      </p:sp>
      <p:sp>
        <p:nvSpPr>
          <p:cNvPr id="224" name="Pentagon 223"/>
          <p:cNvSpPr/>
          <p:nvPr/>
        </p:nvSpPr>
        <p:spPr>
          <a:xfrm rot="10800000">
            <a:off x="3477337" y="2244838"/>
            <a:ext cx="1421715" cy="192214"/>
          </a:xfrm>
          <a:prstGeom prst="homePlat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3563879" y="2231981"/>
            <a:ext cx="13036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AAAA</a:t>
            </a:r>
            <a:r>
              <a:rPr lang="ko-KR" altLang="en-US" sz="800" dirty="0" smtClean="0">
                <a:solidFill>
                  <a:srgbClr val="A6A6A6"/>
                </a:solidFill>
              </a:rPr>
              <a:t>님이 퇴장하셨습니다</a:t>
            </a:r>
            <a:r>
              <a:rPr lang="en-US" altLang="ko-KR" sz="800" dirty="0" smtClean="0">
                <a:solidFill>
                  <a:srgbClr val="A6A6A6"/>
                </a:solidFill>
              </a:rPr>
              <a:t>.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028871" y="2752645"/>
            <a:ext cx="1344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똑똑똑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en-US" altLang="ko-KR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AKK 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님이 노크를 하셨습니다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4229018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수락</a:t>
            </a:r>
            <a:endParaRPr lang="en-US" sz="900" dirty="0"/>
          </a:p>
        </p:txBody>
      </p:sp>
      <p:sp>
        <p:nvSpPr>
          <p:cNvPr id="228" name="Rounded Rectangle 227"/>
          <p:cNvSpPr/>
          <p:nvPr/>
        </p:nvSpPr>
        <p:spPr>
          <a:xfrm>
            <a:off x="3624254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거부</a:t>
            </a:r>
            <a:endParaRPr lang="en-US" sz="900" dirty="0"/>
          </a:p>
        </p:txBody>
      </p:sp>
      <p:sp>
        <p:nvSpPr>
          <p:cNvPr id="229" name="Rounded Rectangle 228"/>
          <p:cNvSpPr/>
          <p:nvPr/>
        </p:nvSpPr>
        <p:spPr>
          <a:xfrm>
            <a:off x="4849706" y="3159549"/>
            <a:ext cx="455417" cy="189959"/>
          </a:xfrm>
          <a:prstGeom prst="roundRect">
            <a:avLst>
              <a:gd name="adj" fmla="val 43875"/>
            </a:avLst>
          </a:prstGeom>
          <a:ln w="3175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/>
              <a:t>질문</a:t>
            </a:r>
            <a:endParaRPr lang="en-US" sz="900" dirty="0"/>
          </a:p>
        </p:txBody>
      </p:sp>
      <p:sp>
        <p:nvSpPr>
          <p:cNvPr id="230" name="Shape 32"/>
          <p:cNvSpPr/>
          <p:nvPr/>
        </p:nvSpPr>
        <p:spPr>
          <a:xfrm>
            <a:off x="3624254" y="2762805"/>
            <a:ext cx="328041" cy="304526"/>
          </a:xfrm>
          <a:prstGeom prst="roundRect">
            <a:avLst>
              <a:gd name="adj" fmla="val 562"/>
            </a:avLst>
          </a:prstGeom>
          <a:solidFill>
            <a:srgbClr val="D9D9D9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231" name="Oval 109"/>
          <p:cNvSpPr>
            <a:spLocks noChangeArrowheads="1"/>
          </p:cNvSpPr>
          <p:nvPr/>
        </p:nvSpPr>
        <p:spPr bwMode="auto">
          <a:xfrm>
            <a:off x="3861329" y="273180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32" name="Oval 109"/>
          <p:cNvSpPr>
            <a:spLocks noChangeArrowheads="1"/>
          </p:cNvSpPr>
          <p:nvPr/>
        </p:nvSpPr>
        <p:spPr bwMode="auto">
          <a:xfrm>
            <a:off x="3939310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33" name="Oval 109"/>
          <p:cNvSpPr>
            <a:spLocks noChangeArrowheads="1"/>
          </p:cNvSpPr>
          <p:nvPr/>
        </p:nvSpPr>
        <p:spPr bwMode="auto">
          <a:xfrm>
            <a:off x="4556242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</a:p>
        </p:txBody>
      </p:sp>
      <p:sp>
        <p:nvSpPr>
          <p:cNvPr id="234" name="Oval 109"/>
          <p:cNvSpPr>
            <a:spLocks noChangeArrowheads="1"/>
          </p:cNvSpPr>
          <p:nvPr/>
        </p:nvSpPr>
        <p:spPr bwMode="auto">
          <a:xfrm>
            <a:off x="5160661" y="30873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35" name="Shape 32"/>
          <p:cNvSpPr/>
          <p:nvPr/>
        </p:nvSpPr>
        <p:spPr>
          <a:xfrm>
            <a:off x="3477337" y="2147534"/>
            <a:ext cx="2109194" cy="1643211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238" name="Shape 32"/>
          <p:cNvSpPr/>
          <p:nvPr/>
        </p:nvSpPr>
        <p:spPr>
          <a:xfrm>
            <a:off x="3611986" y="2381588"/>
            <a:ext cx="1917449" cy="502807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altLang="ko-KR" sz="900" dirty="0" smtClean="0">
                <a:solidFill>
                  <a:srgbClr val="999999"/>
                </a:solidFill>
              </a:rPr>
              <a:t>“</a:t>
            </a:r>
            <a:r>
              <a:rPr lang="ko-KR" altLang="en-US" sz="900" dirty="0" smtClean="0">
                <a:solidFill>
                  <a:srgbClr val="999999"/>
                </a:solidFill>
              </a:rPr>
              <a:t> 안녕하세요</a:t>
            </a:r>
            <a:endParaRPr lang="en-US" altLang="ko-KR" sz="900" dirty="0" smtClean="0">
              <a:solidFill>
                <a:srgbClr val="999999"/>
              </a:solidFill>
            </a:endParaRPr>
          </a:p>
          <a:p>
            <a:pPr>
              <a:buNone/>
            </a:pPr>
            <a:r>
              <a:rPr lang="ko-KR" altLang="en-US" sz="900" dirty="0" smtClean="0">
                <a:solidFill>
                  <a:srgbClr val="999999"/>
                </a:solidFill>
              </a:rPr>
              <a:t>  실례지만 어떻게 알고 오셨나요</a:t>
            </a:r>
            <a:r>
              <a:rPr lang="ko-KR" altLang="ko-KR" sz="900" dirty="0" smtClean="0">
                <a:solidFill>
                  <a:srgbClr val="999999"/>
                </a:solidFill>
              </a:rPr>
              <a:t>?</a:t>
            </a:r>
            <a:r>
              <a:rPr lang="ko-KR" altLang="en-US" sz="900" dirty="0" smtClean="0">
                <a:solidFill>
                  <a:srgbClr val="999999"/>
                </a:solidFill>
              </a:rPr>
              <a:t> </a:t>
            </a:r>
            <a:r>
              <a:rPr lang="en-US" altLang="ko-KR" sz="900" dirty="0" smtClean="0">
                <a:solidFill>
                  <a:srgbClr val="999999"/>
                </a:solidFill>
              </a:rPr>
              <a:t>“</a:t>
            </a:r>
            <a:endParaRPr lang="ko" sz="900" dirty="0">
              <a:solidFill>
                <a:srgbClr val="999999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3485964" y="2195691"/>
            <a:ext cx="14157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00" b="1" u="sng" dirty="0" smtClean="0"/>
              <a:t>99</a:t>
            </a:r>
            <a:r>
              <a:rPr lang="ko-KR" altLang="en-US" sz="900" b="1" u="sng" dirty="0" smtClean="0"/>
              <a:t>학번 동창회 프로필 보기</a:t>
            </a:r>
            <a:endParaRPr lang="en-US" sz="900" b="1" u="sng" dirty="0"/>
          </a:p>
        </p:txBody>
      </p:sp>
      <p:sp>
        <p:nvSpPr>
          <p:cNvPr id="244" name="Shape 32"/>
          <p:cNvSpPr/>
          <p:nvPr/>
        </p:nvSpPr>
        <p:spPr>
          <a:xfrm>
            <a:off x="3563107" y="2923622"/>
            <a:ext cx="1917449" cy="502807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아</a:t>
            </a:r>
            <a:r>
              <a:rPr lang="en-US" altLang="ko-KR" sz="1000" dirty="0" smtClean="0">
                <a:solidFill>
                  <a:srgbClr val="999999"/>
                </a:solidFill>
              </a:rPr>
              <a:t>,</a:t>
            </a:r>
            <a:r>
              <a:rPr lang="ko-KR" altLang="en-US" sz="1000" dirty="0" smtClean="0">
                <a:solidFill>
                  <a:srgbClr val="999999"/>
                </a:solidFill>
              </a:rPr>
              <a:t> 저 </a:t>
            </a:r>
            <a:r>
              <a:rPr lang="en-US" altLang="ko-KR" sz="1000" dirty="0" smtClean="0">
                <a:solidFill>
                  <a:srgbClr val="999999"/>
                </a:solidFill>
              </a:rPr>
              <a:t>99</a:t>
            </a:r>
            <a:r>
              <a:rPr lang="ko-KR" altLang="en-US" sz="1000" dirty="0" smtClean="0">
                <a:solidFill>
                  <a:srgbClr val="999999"/>
                </a:solidFill>
              </a:rPr>
              <a:t>학번 박길동이라고 합니다</a:t>
            </a:r>
            <a:r>
              <a:rPr lang="en-US" altLang="ko-KR" sz="1000" dirty="0" smtClean="0">
                <a:solidFill>
                  <a:srgbClr val="999999"/>
                </a:solidFill>
              </a:rPr>
              <a:t>.</a:t>
            </a:r>
            <a:r>
              <a:rPr lang="ko-KR" altLang="en-US" sz="1000" dirty="0" smtClean="0">
                <a:solidFill>
                  <a:srgbClr val="999999"/>
                </a:solidFill>
              </a:rPr>
              <a:t> 니들 왜 나만 빼놓고 모이니</a:t>
            </a:r>
            <a:r>
              <a:rPr lang="en-US" altLang="ko-KR" sz="1000" dirty="0" smtClean="0">
                <a:solidFill>
                  <a:srgbClr val="999999"/>
                </a:solidFill>
              </a:rPr>
              <a:t>?</a:t>
            </a:r>
            <a:r>
              <a:rPr lang="ko-KR" altLang="en-US" sz="1000" dirty="0" smtClean="0">
                <a:solidFill>
                  <a:srgbClr val="999999"/>
                </a:solidFill>
              </a:rPr>
              <a:t> ㅋ</a:t>
            </a:r>
            <a:endParaRPr lang="ko" sz="1000" dirty="0">
              <a:solidFill>
                <a:srgbClr val="999999"/>
              </a:solidFill>
            </a:endParaRPr>
          </a:p>
        </p:txBody>
      </p:sp>
      <p:pic>
        <p:nvPicPr>
          <p:cNvPr id="245" name="Picture 244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6" y="2160288"/>
            <a:ext cx="291093" cy="291093"/>
          </a:xfrm>
          <a:prstGeom prst="rect">
            <a:avLst/>
          </a:prstGeom>
        </p:spPr>
      </p:pic>
      <p:sp>
        <p:nvSpPr>
          <p:cNvPr id="246" name="Oval 109"/>
          <p:cNvSpPr>
            <a:spLocks noChangeArrowheads="1"/>
          </p:cNvSpPr>
          <p:nvPr/>
        </p:nvSpPr>
        <p:spPr bwMode="auto">
          <a:xfrm>
            <a:off x="2676083" y="287626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299" y="3023090"/>
            <a:ext cx="6083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21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/</a:t>
            </a:r>
            <a:r>
              <a:rPr lang="en-US" altLang="ko-KR" sz="1050" dirty="0" smtClean="0">
                <a:solidFill>
                  <a:srgbClr val="7F7F7F"/>
                </a:solidFill>
              </a:rPr>
              <a:t>180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247" name="Shape 35"/>
          <p:cNvSpPr/>
          <p:nvPr/>
        </p:nvSpPr>
        <p:spPr>
          <a:xfrm>
            <a:off x="4280450" y="3497156"/>
            <a:ext cx="1203796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3493231" y="3449890"/>
            <a:ext cx="6149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50" dirty="0" smtClean="0"/>
              <a:t>3</a:t>
            </a:r>
            <a:r>
              <a:rPr lang="en-US" altLang="ko-KR" sz="1050" dirty="0" smtClean="0"/>
              <a:t>8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/</a:t>
            </a:r>
            <a:r>
              <a:rPr lang="en-US" altLang="ko-KR" sz="1050" dirty="0" smtClean="0">
                <a:solidFill>
                  <a:srgbClr val="7F7F7F"/>
                </a:solidFill>
              </a:rPr>
              <a:t>180</a:t>
            </a: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249" name="Oval 109"/>
          <p:cNvSpPr>
            <a:spLocks noChangeArrowheads="1"/>
          </p:cNvSpPr>
          <p:nvPr/>
        </p:nvSpPr>
        <p:spPr bwMode="auto">
          <a:xfrm>
            <a:off x="4721531" y="216881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738932" y="2488233"/>
            <a:ext cx="242354" cy="938196"/>
          </a:xfrm>
          <a:prstGeom prst="rightBrac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109"/>
          <p:cNvSpPr>
            <a:spLocks noChangeArrowheads="1"/>
          </p:cNvSpPr>
          <p:nvPr/>
        </p:nvSpPr>
        <p:spPr bwMode="auto">
          <a:xfrm>
            <a:off x="5913428" y="2880325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5459" y="1373786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1/3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231980" y="1373786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1/3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1452468" y="1320916"/>
            <a:ext cx="688442" cy="68844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4223691" y="1320916"/>
            <a:ext cx="688442" cy="688442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Untitled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b="33250"/>
          <a:stretch/>
        </p:blipFill>
        <p:spPr>
          <a:xfrm>
            <a:off x="706577" y="4819839"/>
            <a:ext cx="2230987" cy="1937943"/>
          </a:xfrm>
          <a:prstGeom prst="rect">
            <a:avLst/>
          </a:prstGeom>
        </p:spPr>
      </p:pic>
      <p:sp>
        <p:nvSpPr>
          <p:cNvPr id="338" name="자유형 76"/>
          <p:cNvSpPr/>
          <p:nvPr/>
        </p:nvSpPr>
        <p:spPr>
          <a:xfrm>
            <a:off x="683589" y="4778786"/>
            <a:ext cx="2294678" cy="71438"/>
          </a:xfrm>
          <a:custGeom>
            <a:avLst/>
            <a:gdLst>
              <a:gd name="connsiteX0" fmla="*/ 0 w 2364509"/>
              <a:gd name="connsiteY0" fmla="*/ 55418 h 101600"/>
              <a:gd name="connsiteX1" fmla="*/ 46182 w 2364509"/>
              <a:gd name="connsiteY1" fmla="*/ 27709 h 101600"/>
              <a:gd name="connsiteX2" fmla="*/ 101600 w 2364509"/>
              <a:gd name="connsiteY2" fmla="*/ 9236 h 101600"/>
              <a:gd name="connsiteX3" fmla="*/ 212436 w 2364509"/>
              <a:gd name="connsiteY3" fmla="*/ 36946 h 101600"/>
              <a:gd name="connsiteX4" fmla="*/ 240145 w 2364509"/>
              <a:gd name="connsiteY4" fmla="*/ 64655 h 101600"/>
              <a:gd name="connsiteX5" fmla="*/ 295564 w 2364509"/>
              <a:gd name="connsiteY5" fmla="*/ 83127 h 101600"/>
              <a:gd name="connsiteX6" fmla="*/ 378691 w 2364509"/>
              <a:gd name="connsiteY6" fmla="*/ 64655 h 101600"/>
              <a:gd name="connsiteX7" fmla="*/ 406400 w 2364509"/>
              <a:gd name="connsiteY7" fmla="*/ 46182 h 101600"/>
              <a:gd name="connsiteX8" fmla="*/ 461818 w 2364509"/>
              <a:gd name="connsiteY8" fmla="*/ 27709 h 101600"/>
              <a:gd name="connsiteX9" fmla="*/ 517236 w 2364509"/>
              <a:gd name="connsiteY9" fmla="*/ 9236 h 101600"/>
              <a:gd name="connsiteX10" fmla="*/ 544945 w 2364509"/>
              <a:gd name="connsiteY10" fmla="*/ 0 h 101600"/>
              <a:gd name="connsiteX11" fmla="*/ 618836 w 2364509"/>
              <a:gd name="connsiteY11" fmla="*/ 18473 h 101600"/>
              <a:gd name="connsiteX12" fmla="*/ 646545 w 2364509"/>
              <a:gd name="connsiteY12" fmla="*/ 36946 h 101600"/>
              <a:gd name="connsiteX13" fmla="*/ 674254 w 2364509"/>
              <a:gd name="connsiteY13" fmla="*/ 64655 h 101600"/>
              <a:gd name="connsiteX14" fmla="*/ 729673 w 2364509"/>
              <a:gd name="connsiteY14" fmla="*/ 83127 h 101600"/>
              <a:gd name="connsiteX15" fmla="*/ 757382 w 2364509"/>
              <a:gd name="connsiteY15" fmla="*/ 92364 h 101600"/>
              <a:gd name="connsiteX16" fmla="*/ 831273 w 2364509"/>
              <a:gd name="connsiteY16" fmla="*/ 73891 h 101600"/>
              <a:gd name="connsiteX17" fmla="*/ 886691 w 2364509"/>
              <a:gd name="connsiteY17" fmla="*/ 36946 h 101600"/>
              <a:gd name="connsiteX18" fmla="*/ 914400 w 2364509"/>
              <a:gd name="connsiteY18" fmla="*/ 18473 h 101600"/>
              <a:gd name="connsiteX19" fmla="*/ 1043709 w 2364509"/>
              <a:gd name="connsiteY19" fmla="*/ 27709 h 101600"/>
              <a:gd name="connsiteX20" fmla="*/ 1071418 w 2364509"/>
              <a:gd name="connsiteY20" fmla="*/ 36946 h 101600"/>
              <a:gd name="connsiteX21" fmla="*/ 1126836 w 2364509"/>
              <a:gd name="connsiteY21" fmla="*/ 73891 h 101600"/>
              <a:gd name="connsiteX22" fmla="*/ 1182254 w 2364509"/>
              <a:gd name="connsiteY22" fmla="*/ 92364 h 101600"/>
              <a:gd name="connsiteX23" fmla="*/ 1209964 w 2364509"/>
              <a:gd name="connsiteY23" fmla="*/ 101600 h 101600"/>
              <a:gd name="connsiteX24" fmla="*/ 1283854 w 2364509"/>
              <a:gd name="connsiteY24" fmla="*/ 83127 h 101600"/>
              <a:gd name="connsiteX25" fmla="*/ 1339273 w 2364509"/>
              <a:gd name="connsiteY25" fmla="*/ 46182 h 101600"/>
              <a:gd name="connsiteX26" fmla="*/ 1366982 w 2364509"/>
              <a:gd name="connsiteY26" fmla="*/ 27709 h 101600"/>
              <a:gd name="connsiteX27" fmla="*/ 1394691 w 2364509"/>
              <a:gd name="connsiteY27" fmla="*/ 9236 h 101600"/>
              <a:gd name="connsiteX28" fmla="*/ 1524000 w 2364509"/>
              <a:gd name="connsiteY28" fmla="*/ 27709 h 101600"/>
              <a:gd name="connsiteX29" fmla="*/ 1607127 w 2364509"/>
              <a:gd name="connsiteY29" fmla="*/ 73891 h 101600"/>
              <a:gd name="connsiteX30" fmla="*/ 1634836 w 2364509"/>
              <a:gd name="connsiteY30" fmla="*/ 92364 h 101600"/>
              <a:gd name="connsiteX31" fmla="*/ 1717964 w 2364509"/>
              <a:gd name="connsiteY31" fmla="*/ 73891 h 101600"/>
              <a:gd name="connsiteX32" fmla="*/ 1773382 w 2364509"/>
              <a:gd name="connsiteY32" fmla="*/ 27709 h 101600"/>
              <a:gd name="connsiteX33" fmla="*/ 1828800 w 2364509"/>
              <a:gd name="connsiteY33" fmla="*/ 9236 h 101600"/>
              <a:gd name="connsiteX34" fmla="*/ 1856509 w 2364509"/>
              <a:gd name="connsiteY34" fmla="*/ 0 h 101600"/>
              <a:gd name="connsiteX35" fmla="*/ 1921164 w 2364509"/>
              <a:gd name="connsiteY35" fmla="*/ 9236 h 101600"/>
              <a:gd name="connsiteX36" fmla="*/ 1976582 w 2364509"/>
              <a:gd name="connsiteY36" fmla="*/ 46182 h 101600"/>
              <a:gd name="connsiteX37" fmla="*/ 2004291 w 2364509"/>
              <a:gd name="connsiteY37" fmla="*/ 64655 h 101600"/>
              <a:gd name="connsiteX38" fmla="*/ 2032000 w 2364509"/>
              <a:gd name="connsiteY38" fmla="*/ 73891 h 101600"/>
              <a:gd name="connsiteX39" fmla="*/ 2059709 w 2364509"/>
              <a:gd name="connsiteY39" fmla="*/ 92364 h 101600"/>
              <a:gd name="connsiteX40" fmla="*/ 2170545 w 2364509"/>
              <a:gd name="connsiteY40" fmla="*/ 73891 h 101600"/>
              <a:gd name="connsiteX41" fmla="*/ 2189018 w 2364509"/>
              <a:gd name="connsiteY41" fmla="*/ 46182 h 101600"/>
              <a:gd name="connsiteX42" fmla="*/ 2244436 w 2364509"/>
              <a:gd name="connsiteY42" fmla="*/ 27709 h 101600"/>
              <a:gd name="connsiteX43" fmla="*/ 2281382 w 2364509"/>
              <a:gd name="connsiteY43" fmla="*/ 36946 h 101600"/>
              <a:gd name="connsiteX44" fmla="*/ 2309091 w 2364509"/>
              <a:gd name="connsiteY44" fmla="*/ 55418 h 101600"/>
              <a:gd name="connsiteX45" fmla="*/ 2364509 w 2364509"/>
              <a:gd name="connsiteY45" fmla="*/ 64655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4509" h="101600">
                <a:moveTo>
                  <a:pt x="0" y="55418"/>
                </a:moveTo>
                <a:cubicBezTo>
                  <a:pt x="15394" y="46182"/>
                  <a:pt x="29839" y="35138"/>
                  <a:pt x="46182" y="27709"/>
                </a:cubicBezTo>
                <a:cubicBezTo>
                  <a:pt x="63909" y="19651"/>
                  <a:pt x="101600" y="9236"/>
                  <a:pt x="101600" y="9236"/>
                </a:cubicBezTo>
                <a:cubicBezTo>
                  <a:pt x="166257" y="16421"/>
                  <a:pt x="173277" y="4313"/>
                  <a:pt x="212436" y="36946"/>
                </a:cubicBezTo>
                <a:cubicBezTo>
                  <a:pt x="222471" y="45308"/>
                  <a:pt x="228727" y="58312"/>
                  <a:pt x="240145" y="64655"/>
                </a:cubicBezTo>
                <a:cubicBezTo>
                  <a:pt x="257167" y="74111"/>
                  <a:pt x="295564" y="83127"/>
                  <a:pt x="295564" y="83127"/>
                </a:cubicBezTo>
                <a:cubicBezTo>
                  <a:pt x="316846" y="79580"/>
                  <a:pt x="355954" y="76023"/>
                  <a:pt x="378691" y="64655"/>
                </a:cubicBezTo>
                <a:cubicBezTo>
                  <a:pt x="388620" y="59691"/>
                  <a:pt x="396256" y="50691"/>
                  <a:pt x="406400" y="46182"/>
                </a:cubicBezTo>
                <a:cubicBezTo>
                  <a:pt x="424194" y="38274"/>
                  <a:pt x="443345" y="33867"/>
                  <a:pt x="461818" y="27709"/>
                </a:cubicBezTo>
                <a:lnTo>
                  <a:pt x="517236" y="9236"/>
                </a:lnTo>
                <a:lnTo>
                  <a:pt x="544945" y="0"/>
                </a:lnTo>
                <a:cubicBezTo>
                  <a:pt x="562516" y="3514"/>
                  <a:pt x="599899" y="9004"/>
                  <a:pt x="618836" y="18473"/>
                </a:cubicBezTo>
                <a:cubicBezTo>
                  <a:pt x="628765" y="23438"/>
                  <a:pt x="638017" y="29839"/>
                  <a:pt x="646545" y="36946"/>
                </a:cubicBezTo>
                <a:cubicBezTo>
                  <a:pt x="656580" y="45308"/>
                  <a:pt x="662836" y="58312"/>
                  <a:pt x="674254" y="64655"/>
                </a:cubicBezTo>
                <a:cubicBezTo>
                  <a:pt x="691276" y="74111"/>
                  <a:pt x="711200" y="76969"/>
                  <a:pt x="729673" y="83127"/>
                </a:cubicBezTo>
                <a:lnTo>
                  <a:pt x="757382" y="92364"/>
                </a:lnTo>
                <a:cubicBezTo>
                  <a:pt x="764040" y="91032"/>
                  <a:pt x="819103" y="82004"/>
                  <a:pt x="831273" y="73891"/>
                </a:cubicBezTo>
                <a:cubicBezTo>
                  <a:pt x="900460" y="27767"/>
                  <a:pt x="820806" y="58907"/>
                  <a:pt x="886691" y="36946"/>
                </a:cubicBezTo>
                <a:cubicBezTo>
                  <a:pt x="895927" y="30788"/>
                  <a:pt x="903318" y="19125"/>
                  <a:pt x="914400" y="18473"/>
                </a:cubicBezTo>
                <a:cubicBezTo>
                  <a:pt x="957538" y="15935"/>
                  <a:pt x="1000792" y="22660"/>
                  <a:pt x="1043709" y="27709"/>
                </a:cubicBezTo>
                <a:cubicBezTo>
                  <a:pt x="1053378" y="28847"/>
                  <a:pt x="1062907" y="32218"/>
                  <a:pt x="1071418" y="36946"/>
                </a:cubicBezTo>
                <a:cubicBezTo>
                  <a:pt x="1090825" y="47728"/>
                  <a:pt x="1105774" y="66870"/>
                  <a:pt x="1126836" y="73891"/>
                </a:cubicBezTo>
                <a:lnTo>
                  <a:pt x="1182254" y="92364"/>
                </a:lnTo>
                <a:lnTo>
                  <a:pt x="1209964" y="101600"/>
                </a:lnTo>
                <a:cubicBezTo>
                  <a:pt x="1222765" y="99040"/>
                  <a:pt x="1267875" y="92004"/>
                  <a:pt x="1283854" y="83127"/>
                </a:cubicBezTo>
                <a:cubicBezTo>
                  <a:pt x="1303262" y="72345"/>
                  <a:pt x="1320800" y="58497"/>
                  <a:pt x="1339273" y="46182"/>
                </a:cubicBezTo>
                <a:lnTo>
                  <a:pt x="1366982" y="27709"/>
                </a:lnTo>
                <a:lnTo>
                  <a:pt x="1394691" y="9236"/>
                </a:lnTo>
                <a:cubicBezTo>
                  <a:pt x="1405798" y="10246"/>
                  <a:pt x="1492713" y="10327"/>
                  <a:pt x="1524000" y="27709"/>
                </a:cubicBezTo>
                <a:cubicBezTo>
                  <a:pt x="1619278" y="80642"/>
                  <a:pt x="1544428" y="52992"/>
                  <a:pt x="1607127" y="73891"/>
                </a:cubicBezTo>
                <a:cubicBezTo>
                  <a:pt x="1616363" y="80049"/>
                  <a:pt x="1623803" y="91138"/>
                  <a:pt x="1634836" y="92364"/>
                </a:cubicBezTo>
                <a:cubicBezTo>
                  <a:pt x="1659215" y="95073"/>
                  <a:pt x="1693617" y="82006"/>
                  <a:pt x="1717964" y="73891"/>
                </a:cubicBezTo>
                <a:cubicBezTo>
                  <a:pt x="1735364" y="56491"/>
                  <a:pt x="1750236" y="37996"/>
                  <a:pt x="1773382" y="27709"/>
                </a:cubicBezTo>
                <a:cubicBezTo>
                  <a:pt x="1791176" y="19801"/>
                  <a:pt x="1810327" y="15394"/>
                  <a:pt x="1828800" y="9236"/>
                </a:cubicBezTo>
                <a:lnTo>
                  <a:pt x="1856509" y="0"/>
                </a:lnTo>
                <a:cubicBezTo>
                  <a:pt x="1878061" y="3079"/>
                  <a:pt x="1900845" y="1421"/>
                  <a:pt x="1921164" y="9236"/>
                </a:cubicBezTo>
                <a:cubicBezTo>
                  <a:pt x="1941886" y="17206"/>
                  <a:pt x="1958109" y="33867"/>
                  <a:pt x="1976582" y="46182"/>
                </a:cubicBezTo>
                <a:cubicBezTo>
                  <a:pt x="1985818" y="52340"/>
                  <a:pt x="1993760" y="61145"/>
                  <a:pt x="2004291" y="64655"/>
                </a:cubicBezTo>
                <a:lnTo>
                  <a:pt x="2032000" y="73891"/>
                </a:lnTo>
                <a:cubicBezTo>
                  <a:pt x="2041236" y="80049"/>
                  <a:pt x="2048647" y="91442"/>
                  <a:pt x="2059709" y="92364"/>
                </a:cubicBezTo>
                <a:cubicBezTo>
                  <a:pt x="2109201" y="96488"/>
                  <a:pt x="2131512" y="86902"/>
                  <a:pt x="2170545" y="73891"/>
                </a:cubicBezTo>
                <a:cubicBezTo>
                  <a:pt x="2176703" y="64655"/>
                  <a:pt x="2179605" y="52065"/>
                  <a:pt x="2189018" y="46182"/>
                </a:cubicBezTo>
                <a:cubicBezTo>
                  <a:pt x="2205530" y="35862"/>
                  <a:pt x="2244436" y="27709"/>
                  <a:pt x="2244436" y="27709"/>
                </a:cubicBezTo>
                <a:cubicBezTo>
                  <a:pt x="2256751" y="30788"/>
                  <a:pt x="2269714" y="31945"/>
                  <a:pt x="2281382" y="36946"/>
                </a:cubicBezTo>
                <a:cubicBezTo>
                  <a:pt x="2291585" y="41319"/>
                  <a:pt x="2299162" y="50454"/>
                  <a:pt x="2309091" y="55418"/>
                </a:cubicBezTo>
                <a:cubicBezTo>
                  <a:pt x="2333407" y="67576"/>
                  <a:pt x="2338595" y="64655"/>
                  <a:pt x="2364509" y="64655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39" name="자유형 76"/>
          <p:cNvSpPr/>
          <p:nvPr/>
        </p:nvSpPr>
        <p:spPr>
          <a:xfrm>
            <a:off x="683589" y="6722063"/>
            <a:ext cx="2294678" cy="71438"/>
          </a:xfrm>
          <a:custGeom>
            <a:avLst/>
            <a:gdLst>
              <a:gd name="connsiteX0" fmla="*/ 0 w 2364509"/>
              <a:gd name="connsiteY0" fmla="*/ 55418 h 101600"/>
              <a:gd name="connsiteX1" fmla="*/ 46182 w 2364509"/>
              <a:gd name="connsiteY1" fmla="*/ 27709 h 101600"/>
              <a:gd name="connsiteX2" fmla="*/ 101600 w 2364509"/>
              <a:gd name="connsiteY2" fmla="*/ 9236 h 101600"/>
              <a:gd name="connsiteX3" fmla="*/ 212436 w 2364509"/>
              <a:gd name="connsiteY3" fmla="*/ 36946 h 101600"/>
              <a:gd name="connsiteX4" fmla="*/ 240145 w 2364509"/>
              <a:gd name="connsiteY4" fmla="*/ 64655 h 101600"/>
              <a:gd name="connsiteX5" fmla="*/ 295564 w 2364509"/>
              <a:gd name="connsiteY5" fmla="*/ 83127 h 101600"/>
              <a:gd name="connsiteX6" fmla="*/ 378691 w 2364509"/>
              <a:gd name="connsiteY6" fmla="*/ 64655 h 101600"/>
              <a:gd name="connsiteX7" fmla="*/ 406400 w 2364509"/>
              <a:gd name="connsiteY7" fmla="*/ 46182 h 101600"/>
              <a:gd name="connsiteX8" fmla="*/ 461818 w 2364509"/>
              <a:gd name="connsiteY8" fmla="*/ 27709 h 101600"/>
              <a:gd name="connsiteX9" fmla="*/ 517236 w 2364509"/>
              <a:gd name="connsiteY9" fmla="*/ 9236 h 101600"/>
              <a:gd name="connsiteX10" fmla="*/ 544945 w 2364509"/>
              <a:gd name="connsiteY10" fmla="*/ 0 h 101600"/>
              <a:gd name="connsiteX11" fmla="*/ 618836 w 2364509"/>
              <a:gd name="connsiteY11" fmla="*/ 18473 h 101600"/>
              <a:gd name="connsiteX12" fmla="*/ 646545 w 2364509"/>
              <a:gd name="connsiteY12" fmla="*/ 36946 h 101600"/>
              <a:gd name="connsiteX13" fmla="*/ 674254 w 2364509"/>
              <a:gd name="connsiteY13" fmla="*/ 64655 h 101600"/>
              <a:gd name="connsiteX14" fmla="*/ 729673 w 2364509"/>
              <a:gd name="connsiteY14" fmla="*/ 83127 h 101600"/>
              <a:gd name="connsiteX15" fmla="*/ 757382 w 2364509"/>
              <a:gd name="connsiteY15" fmla="*/ 92364 h 101600"/>
              <a:gd name="connsiteX16" fmla="*/ 831273 w 2364509"/>
              <a:gd name="connsiteY16" fmla="*/ 73891 h 101600"/>
              <a:gd name="connsiteX17" fmla="*/ 886691 w 2364509"/>
              <a:gd name="connsiteY17" fmla="*/ 36946 h 101600"/>
              <a:gd name="connsiteX18" fmla="*/ 914400 w 2364509"/>
              <a:gd name="connsiteY18" fmla="*/ 18473 h 101600"/>
              <a:gd name="connsiteX19" fmla="*/ 1043709 w 2364509"/>
              <a:gd name="connsiteY19" fmla="*/ 27709 h 101600"/>
              <a:gd name="connsiteX20" fmla="*/ 1071418 w 2364509"/>
              <a:gd name="connsiteY20" fmla="*/ 36946 h 101600"/>
              <a:gd name="connsiteX21" fmla="*/ 1126836 w 2364509"/>
              <a:gd name="connsiteY21" fmla="*/ 73891 h 101600"/>
              <a:gd name="connsiteX22" fmla="*/ 1182254 w 2364509"/>
              <a:gd name="connsiteY22" fmla="*/ 92364 h 101600"/>
              <a:gd name="connsiteX23" fmla="*/ 1209964 w 2364509"/>
              <a:gd name="connsiteY23" fmla="*/ 101600 h 101600"/>
              <a:gd name="connsiteX24" fmla="*/ 1283854 w 2364509"/>
              <a:gd name="connsiteY24" fmla="*/ 83127 h 101600"/>
              <a:gd name="connsiteX25" fmla="*/ 1339273 w 2364509"/>
              <a:gd name="connsiteY25" fmla="*/ 46182 h 101600"/>
              <a:gd name="connsiteX26" fmla="*/ 1366982 w 2364509"/>
              <a:gd name="connsiteY26" fmla="*/ 27709 h 101600"/>
              <a:gd name="connsiteX27" fmla="*/ 1394691 w 2364509"/>
              <a:gd name="connsiteY27" fmla="*/ 9236 h 101600"/>
              <a:gd name="connsiteX28" fmla="*/ 1524000 w 2364509"/>
              <a:gd name="connsiteY28" fmla="*/ 27709 h 101600"/>
              <a:gd name="connsiteX29" fmla="*/ 1607127 w 2364509"/>
              <a:gd name="connsiteY29" fmla="*/ 73891 h 101600"/>
              <a:gd name="connsiteX30" fmla="*/ 1634836 w 2364509"/>
              <a:gd name="connsiteY30" fmla="*/ 92364 h 101600"/>
              <a:gd name="connsiteX31" fmla="*/ 1717964 w 2364509"/>
              <a:gd name="connsiteY31" fmla="*/ 73891 h 101600"/>
              <a:gd name="connsiteX32" fmla="*/ 1773382 w 2364509"/>
              <a:gd name="connsiteY32" fmla="*/ 27709 h 101600"/>
              <a:gd name="connsiteX33" fmla="*/ 1828800 w 2364509"/>
              <a:gd name="connsiteY33" fmla="*/ 9236 h 101600"/>
              <a:gd name="connsiteX34" fmla="*/ 1856509 w 2364509"/>
              <a:gd name="connsiteY34" fmla="*/ 0 h 101600"/>
              <a:gd name="connsiteX35" fmla="*/ 1921164 w 2364509"/>
              <a:gd name="connsiteY35" fmla="*/ 9236 h 101600"/>
              <a:gd name="connsiteX36" fmla="*/ 1976582 w 2364509"/>
              <a:gd name="connsiteY36" fmla="*/ 46182 h 101600"/>
              <a:gd name="connsiteX37" fmla="*/ 2004291 w 2364509"/>
              <a:gd name="connsiteY37" fmla="*/ 64655 h 101600"/>
              <a:gd name="connsiteX38" fmla="*/ 2032000 w 2364509"/>
              <a:gd name="connsiteY38" fmla="*/ 73891 h 101600"/>
              <a:gd name="connsiteX39" fmla="*/ 2059709 w 2364509"/>
              <a:gd name="connsiteY39" fmla="*/ 92364 h 101600"/>
              <a:gd name="connsiteX40" fmla="*/ 2170545 w 2364509"/>
              <a:gd name="connsiteY40" fmla="*/ 73891 h 101600"/>
              <a:gd name="connsiteX41" fmla="*/ 2189018 w 2364509"/>
              <a:gd name="connsiteY41" fmla="*/ 46182 h 101600"/>
              <a:gd name="connsiteX42" fmla="*/ 2244436 w 2364509"/>
              <a:gd name="connsiteY42" fmla="*/ 27709 h 101600"/>
              <a:gd name="connsiteX43" fmla="*/ 2281382 w 2364509"/>
              <a:gd name="connsiteY43" fmla="*/ 36946 h 101600"/>
              <a:gd name="connsiteX44" fmla="*/ 2309091 w 2364509"/>
              <a:gd name="connsiteY44" fmla="*/ 55418 h 101600"/>
              <a:gd name="connsiteX45" fmla="*/ 2364509 w 2364509"/>
              <a:gd name="connsiteY45" fmla="*/ 64655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4509" h="101600">
                <a:moveTo>
                  <a:pt x="0" y="55418"/>
                </a:moveTo>
                <a:cubicBezTo>
                  <a:pt x="15394" y="46182"/>
                  <a:pt x="29839" y="35138"/>
                  <a:pt x="46182" y="27709"/>
                </a:cubicBezTo>
                <a:cubicBezTo>
                  <a:pt x="63909" y="19651"/>
                  <a:pt x="101600" y="9236"/>
                  <a:pt x="101600" y="9236"/>
                </a:cubicBezTo>
                <a:cubicBezTo>
                  <a:pt x="166257" y="16421"/>
                  <a:pt x="173277" y="4313"/>
                  <a:pt x="212436" y="36946"/>
                </a:cubicBezTo>
                <a:cubicBezTo>
                  <a:pt x="222471" y="45308"/>
                  <a:pt x="228727" y="58312"/>
                  <a:pt x="240145" y="64655"/>
                </a:cubicBezTo>
                <a:cubicBezTo>
                  <a:pt x="257167" y="74111"/>
                  <a:pt x="295564" y="83127"/>
                  <a:pt x="295564" y="83127"/>
                </a:cubicBezTo>
                <a:cubicBezTo>
                  <a:pt x="316846" y="79580"/>
                  <a:pt x="355954" y="76023"/>
                  <a:pt x="378691" y="64655"/>
                </a:cubicBezTo>
                <a:cubicBezTo>
                  <a:pt x="388620" y="59691"/>
                  <a:pt x="396256" y="50691"/>
                  <a:pt x="406400" y="46182"/>
                </a:cubicBezTo>
                <a:cubicBezTo>
                  <a:pt x="424194" y="38274"/>
                  <a:pt x="443345" y="33867"/>
                  <a:pt x="461818" y="27709"/>
                </a:cubicBezTo>
                <a:lnTo>
                  <a:pt x="517236" y="9236"/>
                </a:lnTo>
                <a:lnTo>
                  <a:pt x="544945" y="0"/>
                </a:lnTo>
                <a:cubicBezTo>
                  <a:pt x="562516" y="3514"/>
                  <a:pt x="599899" y="9004"/>
                  <a:pt x="618836" y="18473"/>
                </a:cubicBezTo>
                <a:cubicBezTo>
                  <a:pt x="628765" y="23438"/>
                  <a:pt x="638017" y="29839"/>
                  <a:pt x="646545" y="36946"/>
                </a:cubicBezTo>
                <a:cubicBezTo>
                  <a:pt x="656580" y="45308"/>
                  <a:pt x="662836" y="58312"/>
                  <a:pt x="674254" y="64655"/>
                </a:cubicBezTo>
                <a:cubicBezTo>
                  <a:pt x="691276" y="74111"/>
                  <a:pt x="711200" y="76969"/>
                  <a:pt x="729673" y="83127"/>
                </a:cubicBezTo>
                <a:lnTo>
                  <a:pt x="757382" y="92364"/>
                </a:lnTo>
                <a:cubicBezTo>
                  <a:pt x="764040" y="91032"/>
                  <a:pt x="819103" y="82004"/>
                  <a:pt x="831273" y="73891"/>
                </a:cubicBezTo>
                <a:cubicBezTo>
                  <a:pt x="900460" y="27767"/>
                  <a:pt x="820806" y="58907"/>
                  <a:pt x="886691" y="36946"/>
                </a:cubicBezTo>
                <a:cubicBezTo>
                  <a:pt x="895927" y="30788"/>
                  <a:pt x="903318" y="19125"/>
                  <a:pt x="914400" y="18473"/>
                </a:cubicBezTo>
                <a:cubicBezTo>
                  <a:pt x="957538" y="15935"/>
                  <a:pt x="1000792" y="22660"/>
                  <a:pt x="1043709" y="27709"/>
                </a:cubicBezTo>
                <a:cubicBezTo>
                  <a:pt x="1053378" y="28847"/>
                  <a:pt x="1062907" y="32218"/>
                  <a:pt x="1071418" y="36946"/>
                </a:cubicBezTo>
                <a:cubicBezTo>
                  <a:pt x="1090825" y="47728"/>
                  <a:pt x="1105774" y="66870"/>
                  <a:pt x="1126836" y="73891"/>
                </a:cubicBezTo>
                <a:lnTo>
                  <a:pt x="1182254" y="92364"/>
                </a:lnTo>
                <a:lnTo>
                  <a:pt x="1209964" y="101600"/>
                </a:lnTo>
                <a:cubicBezTo>
                  <a:pt x="1222765" y="99040"/>
                  <a:pt x="1267875" y="92004"/>
                  <a:pt x="1283854" y="83127"/>
                </a:cubicBezTo>
                <a:cubicBezTo>
                  <a:pt x="1303262" y="72345"/>
                  <a:pt x="1320800" y="58497"/>
                  <a:pt x="1339273" y="46182"/>
                </a:cubicBezTo>
                <a:lnTo>
                  <a:pt x="1366982" y="27709"/>
                </a:lnTo>
                <a:lnTo>
                  <a:pt x="1394691" y="9236"/>
                </a:lnTo>
                <a:cubicBezTo>
                  <a:pt x="1405798" y="10246"/>
                  <a:pt x="1492713" y="10327"/>
                  <a:pt x="1524000" y="27709"/>
                </a:cubicBezTo>
                <a:cubicBezTo>
                  <a:pt x="1619278" y="80642"/>
                  <a:pt x="1544428" y="52992"/>
                  <a:pt x="1607127" y="73891"/>
                </a:cubicBezTo>
                <a:cubicBezTo>
                  <a:pt x="1616363" y="80049"/>
                  <a:pt x="1623803" y="91138"/>
                  <a:pt x="1634836" y="92364"/>
                </a:cubicBezTo>
                <a:cubicBezTo>
                  <a:pt x="1659215" y="95073"/>
                  <a:pt x="1693617" y="82006"/>
                  <a:pt x="1717964" y="73891"/>
                </a:cubicBezTo>
                <a:cubicBezTo>
                  <a:pt x="1735364" y="56491"/>
                  <a:pt x="1750236" y="37996"/>
                  <a:pt x="1773382" y="27709"/>
                </a:cubicBezTo>
                <a:cubicBezTo>
                  <a:pt x="1791176" y="19801"/>
                  <a:pt x="1810327" y="15394"/>
                  <a:pt x="1828800" y="9236"/>
                </a:cubicBezTo>
                <a:lnTo>
                  <a:pt x="1856509" y="0"/>
                </a:lnTo>
                <a:cubicBezTo>
                  <a:pt x="1878061" y="3079"/>
                  <a:pt x="1900845" y="1421"/>
                  <a:pt x="1921164" y="9236"/>
                </a:cubicBezTo>
                <a:cubicBezTo>
                  <a:pt x="1941886" y="17206"/>
                  <a:pt x="1958109" y="33867"/>
                  <a:pt x="1976582" y="46182"/>
                </a:cubicBezTo>
                <a:cubicBezTo>
                  <a:pt x="1985818" y="52340"/>
                  <a:pt x="1993760" y="61145"/>
                  <a:pt x="2004291" y="64655"/>
                </a:cubicBezTo>
                <a:lnTo>
                  <a:pt x="2032000" y="73891"/>
                </a:lnTo>
                <a:cubicBezTo>
                  <a:pt x="2041236" y="80049"/>
                  <a:pt x="2048647" y="91442"/>
                  <a:pt x="2059709" y="92364"/>
                </a:cubicBezTo>
                <a:cubicBezTo>
                  <a:pt x="2109201" y="96488"/>
                  <a:pt x="2131512" y="86902"/>
                  <a:pt x="2170545" y="73891"/>
                </a:cubicBezTo>
                <a:cubicBezTo>
                  <a:pt x="2176703" y="64655"/>
                  <a:pt x="2179605" y="52065"/>
                  <a:pt x="2189018" y="46182"/>
                </a:cubicBezTo>
                <a:cubicBezTo>
                  <a:pt x="2205530" y="35862"/>
                  <a:pt x="2244436" y="27709"/>
                  <a:pt x="2244436" y="27709"/>
                </a:cubicBezTo>
                <a:cubicBezTo>
                  <a:pt x="2256751" y="30788"/>
                  <a:pt x="2269714" y="31945"/>
                  <a:pt x="2281382" y="36946"/>
                </a:cubicBezTo>
                <a:cubicBezTo>
                  <a:pt x="2291585" y="41319"/>
                  <a:pt x="2299162" y="50454"/>
                  <a:pt x="2309091" y="55418"/>
                </a:cubicBezTo>
                <a:cubicBezTo>
                  <a:pt x="2333407" y="67576"/>
                  <a:pt x="2338595" y="64655"/>
                  <a:pt x="2364509" y="64655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40" name="Straight Arrow Connector 339"/>
          <p:cNvCxnSpPr>
            <a:stCxn id="253" idx="6"/>
            <a:endCxn id="254" idx="2"/>
          </p:cNvCxnSpPr>
          <p:nvPr/>
        </p:nvCxnSpPr>
        <p:spPr>
          <a:xfrm>
            <a:off x="2140910" y="1665137"/>
            <a:ext cx="2082781" cy="0"/>
          </a:xfrm>
          <a:prstGeom prst="straightConnector1">
            <a:avLst/>
          </a:prstGeom>
          <a:ln w="3175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1" name="Straight Arrow Connector 340"/>
          <p:cNvCxnSpPr>
            <a:stCxn id="254" idx="2"/>
          </p:cNvCxnSpPr>
          <p:nvPr/>
        </p:nvCxnSpPr>
        <p:spPr>
          <a:xfrm flipH="1">
            <a:off x="2088141" y="1665137"/>
            <a:ext cx="2135550" cy="3302433"/>
          </a:xfrm>
          <a:prstGeom prst="straightConnector1">
            <a:avLst/>
          </a:prstGeom>
          <a:ln w="3175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42" name="Right Brace 341"/>
          <p:cNvSpPr/>
          <p:nvPr/>
        </p:nvSpPr>
        <p:spPr>
          <a:xfrm>
            <a:off x="3017045" y="6015776"/>
            <a:ext cx="242354" cy="775368"/>
          </a:xfrm>
          <a:prstGeom prst="rightBrace">
            <a:avLst/>
          </a:prstGeom>
          <a:ln w="190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109"/>
          <p:cNvSpPr>
            <a:spLocks noChangeArrowheads="1"/>
          </p:cNvSpPr>
          <p:nvPr/>
        </p:nvSpPr>
        <p:spPr bwMode="auto">
          <a:xfrm>
            <a:off x="3191541" y="632645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8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30"/>
          <p:cNvSpPr/>
          <p:nvPr/>
        </p:nvSpPr>
        <p:spPr>
          <a:xfrm>
            <a:off x="4277141" y="4056717"/>
            <a:ext cx="2323404" cy="26605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51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52" idx="2"/>
            <a:endCxn id="54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7" name="Elbow Connector 56"/>
          <p:cNvCxnSpPr>
            <a:stCxn id="52" idx="3"/>
            <a:endCxn id="59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/>
          <p:cNvCxnSpPr>
            <a:stCxn id="51" idx="2"/>
            <a:endCxn id="52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TextBox 59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5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2" name="TextBox 61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65" idx="2"/>
            <a:endCxn id="51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5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Shape 30"/>
          <p:cNvSpPr/>
          <p:nvPr/>
        </p:nvSpPr>
        <p:spPr>
          <a:xfrm>
            <a:off x="708592" y="1140683"/>
            <a:ext cx="2216770" cy="3305507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Shape 32"/>
          <p:cNvSpPr/>
          <p:nvPr/>
        </p:nvSpPr>
        <p:spPr>
          <a:xfrm>
            <a:off x="816168" y="1692789"/>
            <a:ext cx="2016491" cy="23362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72" name="Shape 30"/>
          <p:cNvSpPr/>
          <p:nvPr/>
        </p:nvSpPr>
        <p:spPr>
          <a:xfrm>
            <a:off x="708592" y="1140683"/>
            <a:ext cx="2216770" cy="322406"/>
          </a:xfrm>
          <a:prstGeom prst="rect">
            <a:avLst/>
          </a:prstGeom>
          <a:solidFill>
            <a:srgbClr val="FFFFFF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 30"/>
          <p:cNvSpPr/>
          <p:nvPr/>
        </p:nvSpPr>
        <p:spPr>
          <a:xfrm>
            <a:off x="986701" y="1152015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Shape 30"/>
          <p:cNvSpPr/>
          <p:nvPr/>
        </p:nvSpPr>
        <p:spPr>
          <a:xfrm>
            <a:off x="708592" y="1463086"/>
            <a:ext cx="2216770" cy="476301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Shape 30"/>
          <p:cNvSpPr/>
          <p:nvPr/>
        </p:nvSpPr>
        <p:spPr>
          <a:xfrm>
            <a:off x="876825" y="1933089"/>
            <a:ext cx="1863128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서울대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Shape 30"/>
          <p:cNvSpPr/>
          <p:nvPr/>
        </p:nvSpPr>
        <p:spPr>
          <a:xfrm>
            <a:off x="1519516" y="4270637"/>
            <a:ext cx="401461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8" name="Picture 77" descr="iconmonstr-checkbox-16-icon.png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09" y="1957302"/>
            <a:ext cx="231382" cy="231382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791523" y="2188331"/>
            <a:ext cx="24167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이미 있는 방이름입니다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사용할 수 있는 방이름입니다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9927" y="4318751"/>
            <a:ext cx="3011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명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Shape 30"/>
          <p:cNvSpPr/>
          <p:nvPr/>
        </p:nvSpPr>
        <p:spPr>
          <a:xfrm>
            <a:off x="1519516" y="4751715"/>
            <a:ext cx="1220437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****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1001" y="4261889"/>
            <a:ext cx="6505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최대인원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1001" y="4742967"/>
            <a:ext cx="659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비밀번호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920" y="4997480"/>
            <a:ext cx="20994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새로운 비빌번호는 다음 참가자부터 적용됩니다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Shape 30"/>
          <p:cNvSpPr/>
          <p:nvPr/>
        </p:nvSpPr>
        <p:spPr>
          <a:xfrm>
            <a:off x="1519516" y="5269058"/>
            <a:ext cx="1220437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7" name="Picture 86" descr="iconmonstr-checkbox-15-icon.png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7" y="5289053"/>
            <a:ext cx="210347" cy="210347"/>
          </a:xfrm>
          <a:prstGeom prst="rect">
            <a:avLst/>
          </a:prstGeom>
        </p:spPr>
      </p:pic>
      <p:pic>
        <p:nvPicPr>
          <p:cNvPr id="88" name="Picture 87" descr="iconmonstr-checkbox-14-icon.png"/>
          <p:cNvPicPr>
            <a:picLocks noChangeAspect="1"/>
          </p:cNvPicPr>
          <p:nvPr/>
        </p:nvPicPr>
        <p:blipFill>
          <a:blip r:embed="rId4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7" y="4776616"/>
            <a:ext cx="210347" cy="210347"/>
          </a:xfrm>
          <a:prstGeom prst="rect">
            <a:avLst/>
          </a:prstGeom>
        </p:spPr>
      </p:pic>
      <p:sp>
        <p:nvSpPr>
          <p:cNvPr id="90" name="Isosceles Triangle 89"/>
          <p:cNvSpPr/>
          <p:nvPr/>
        </p:nvSpPr>
        <p:spPr>
          <a:xfrm>
            <a:off x="2601251" y="1371795"/>
            <a:ext cx="270422" cy="89878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 descr="iconmonstr-picture-box-icon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06" y="1162991"/>
            <a:ext cx="279972" cy="27997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1392948" y="1534701"/>
            <a:ext cx="902811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Room </a:t>
            </a:r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프로필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68260" y="-23742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Room </a:t>
            </a:r>
            <a:r>
              <a:rPr lang="ko-KR" altLang="en-US" sz="1050" dirty="0" smtClean="0"/>
              <a:t>프로필</a:t>
            </a:r>
            <a:endParaRPr lang="en-US" sz="1050" dirty="0"/>
          </a:p>
        </p:txBody>
      </p:sp>
      <p:sp>
        <p:nvSpPr>
          <p:cNvPr id="94" name="TextBox 93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sp>
        <p:nvSpPr>
          <p:cNvPr id="95" name="TextBox 94"/>
          <p:cNvSpPr txBox="1"/>
          <p:nvPr/>
        </p:nvSpPr>
        <p:spPr>
          <a:xfrm>
            <a:off x="5223407" y="217973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main_roomPr</a:t>
            </a:r>
            <a:endParaRPr lang="en-US" sz="1050" dirty="0"/>
          </a:p>
        </p:txBody>
      </p:sp>
      <p:graphicFrame>
        <p:nvGraphicFramePr>
          <p:cNvPr id="96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28554"/>
              </p:ext>
            </p:extLst>
          </p:nvPr>
        </p:nvGraphicFramePr>
        <p:xfrm>
          <a:off x="6704582" y="826345"/>
          <a:ext cx="2439418" cy="306296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해당 버튼을 클릭하면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배경색과 아이콘 색이 전환되도록 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타이틀바 아래에서 슬라이드 다운된다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새로 작성하는 이름이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기존에 개설된 대화방과 동일한 이름이 있으면 </a:t>
                      </a:r>
                      <a:r>
                        <a:rPr lang="en-US" altLang="ko-KR" sz="1000" dirty="0" smtClean="0"/>
                        <a:t>‘X’</a:t>
                      </a:r>
                      <a:r>
                        <a:rPr lang="ko-KR" altLang="en-US" sz="1000" dirty="0" smtClean="0"/>
                        <a:t>표시와 하단에 문구를 노출한다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4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수정하기 전에는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기존에 있던 비밀번호가 **** 형태로 적혀있다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비밀번호를 새로 작성하면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하단에 있던 블럭의 </a:t>
                      </a:r>
                      <a:r>
                        <a:rPr lang="en-US" altLang="ko-KR" sz="1000" dirty="0" smtClean="0"/>
                        <a:t>‘v’</a:t>
                      </a:r>
                      <a:r>
                        <a:rPr lang="ko-KR" altLang="en-US" sz="1000" dirty="0" smtClean="0"/>
                        <a:t>표시가 비활성화되고 </a:t>
                      </a: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확인블럭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은 빈칸이 된다</a:t>
                      </a:r>
                      <a:r>
                        <a:rPr lang="en-US" altLang="ko-KR" sz="1000" dirty="0" smtClean="0"/>
                        <a:t>.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98" name="Oval 109"/>
          <p:cNvSpPr>
            <a:spLocks noChangeArrowheads="1"/>
          </p:cNvSpPr>
          <p:nvPr/>
        </p:nvSpPr>
        <p:spPr bwMode="auto">
          <a:xfrm>
            <a:off x="2832111" y="109075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99" name="Oval 109"/>
          <p:cNvSpPr>
            <a:spLocks noChangeArrowheads="1"/>
          </p:cNvSpPr>
          <p:nvPr/>
        </p:nvSpPr>
        <p:spPr bwMode="auto">
          <a:xfrm>
            <a:off x="636361" y="141673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00" name="Oval 109"/>
          <p:cNvSpPr>
            <a:spLocks noChangeArrowheads="1"/>
          </p:cNvSpPr>
          <p:nvPr/>
        </p:nvSpPr>
        <p:spPr bwMode="auto">
          <a:xfrm>
            <a:off x="2517707" y="211609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01" name="Oval 109"/>
          <p:cNvSpPr>
            <a:spLocks noChangeArrowheads="1"/>
          </p:cNvSpPr>
          <p:nvPr/>
        </p:nvSpPr>
        <p:spPr bwMode="auto">
          <a:xfrm>
            <a:off x="2662169" y="467948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55001" y="5279861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확인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374763" y="1128962"/>
            <a:ext cx="0" cy="3317228"/>
          </a:xfrm>
          <a:prstGeom prst="straightConnector1">
            <a:avLst/>
          </a:prstGeom>
          <a:ln w="3175" cmpd="sng">
            <a:solidFill>
              <a:srgbClr val="7F7F7F"/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238771" y="4451061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38771" y="1126518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6" name="Shape 30"/>
          <p:cNvSpPr/>
          <p:nvPr/>
        </p:nvSpPr>
        <p:spPr>
          <a:xfrm>
            <a:off x="1942943" y="5734140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저장 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Shape 30"/>
          <p:cNvSpPr/>
          <p:nvPr/>
        </p:nvSpPr>
        <p:spPr>
          <a:xfrm>
            <a:off x="986701" y="5734140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취소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0118" y="24963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smtClean="0">
                <a:solidFill>
                  <a:srgbClr val="C0504D"/>
                </a:solidFill>
              </a:rPr>
              <a:t>사진첩</a:t>
            </a:r>
            <a:endParaRPr lang="en-US" sz="1000" b="1" dirty="0">
              <a:solidFill>
                <a:srgbClr val="C0504D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60528" y="3349104"/>
            <a:ext cx="7749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smtClean="0">
                <a:solidFill>
                  <a:srgbClr val="C0504D"/>
                </a:solidFill>
              </a:rPr>
              <a:t>관심 키워드</a:t>
            </a:r>
            <a:endParaRPr lang="en-US" sz="1000" b="1" dirty="0">
              <a:solidFill>
                <a:srgbClr val="C0504D"/>
              </a:solidFill>
            </a:endParaRPr>
          </a:p>
        </p:txBody>
      </p:sp>
      <p:sp>
        <p:nvSpPr>
          <p:cNvPr id="127" name="Shape 30"/>
          <p:cNvSpPr/>
          <p:nvPr/>
        </p:nvSpPr>
        <p:spPr>
          <a:xfrm>
            <a:off x="801300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k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8" name="Shape 30"/>
          <p:cNvSpPr/>
          <p:nvPr/>
        </p:nvSpPr>
        <p:spPr>
          <a:xfrm>
            <a:off x="1388575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9" name="Shape 30"/>
          <p:cNvSpPr/>
          <p:nvPr/>
        </p:nvSpPr>
        <p:spPr>
          <a:xfrm>
            <a:off x="1971890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0" name="Shape 30"/>
          <p:cNvSpPr/>
          <p:nvPr/>
        </p:nvSpPr>
        <p:spPr>
          <a:xfrm>
            <a:off x="2559587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1" name="Shape 32"/>
          <p:cNvSpPr/>
          <p:nvPr/>
        </p:nvSpPr>
        <p:spPr>
          <a:xfrm>
            <a:off x="802845" y="3600508"/>
            <a:ext cx="648718" cy="203035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남녀노소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32" name="Shape 32"/>
          <p:cNvSpPr/>
          <p:nvPr/>
        </p:nvSpPr>
        <p:spPr>
          <a:xfrm>
            <a:off x="1513247" y="3600508"/>
            <a:ext cx="472549" cy="203035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rgbClr val="999999"/>
                </a:solidFill>
              </a:rPr>
              <a:t>30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33" name="Shape 32"/>
          <p:cNvSpPr/>
          <p:nvPr/>
        </p:nvSpPr>
        <p:spPr>
          <a:xfrm>
            <a:off x="2070042" y="3600508"/>
            <a:ext cx="569054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정치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34" name="Shape 32"/>
          <p:cNvSpPr/>
          <p:nvPr/>
        </p:nvSpPr>
        <p:spPr>
          <a:xfrm>
            <a:off x="802845" y="3842672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미술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35" name="Shape 32"/>
          <p:cNvSpPr/>
          <p:nvPr/>
        </p:nvSpPr>
        <p:spPr>
          <a:xfrm>
            <a:off x="1340527" y="3842672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" sz="1000" dirty="0" smtClean="0">
                <a:solidFill>
                  <a:srgbClr val="999999"/>
                </a:solidFill>
              </a:rPr>
              <a:t>I T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36" name="Shape 32"/>
          <p:cNvSpPr/>
          <p:nvPr/>
        </p:nvSpPr>
        <p:spPr>
          <a:xfrm>
            <a:off x="1896089" y="3842672"/>
            <a:ext cx="882409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추가하기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" name="Shape 32"/>
          <p:cNvSpPr/>
          <p:nvPr/>
        </p:nvSpPr>
        <p:spPr>
          <a:xfrm>
            <a:off x="4384608" y="4232662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남자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4" name="Shape 32"/>
          <p:cNvSpPr/>
          <p:nvPr/>
        </p:nvSpPr>
        <p:spPr>
          <a:xfrm>
            <a:off x="4946869" y="4232662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여자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5" name="Shape 32"/>
          <p:cNvSpPr/>
          <p:nvPr/>
        </p:nvSpPr>
        <p:spPr>
          <a:xfrm>
            <a:off x="4384608" y="458309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6" name="Shape 32"/>
          <p:cNvSpPr/>
          <p:nvPr/>
        </p:nvSpPr>
        <p:spPr>
          <a:xfrm>
            <a:off x="4946869" y="458309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7" name="Shape 32"/>
          <p:cNvSpPr/>
          <p:nvPr/>
        </p:nvSpPr>
        <p:spPr>
          <a:xfrm>
            <a:off x="5499435" y="458309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8" name="Shape 32"/>
          <p:cNvSpPr/>
          <p:nvPr/>
        </p:nvSpPr>
        <p:spPr>
          <a:xfrm>
            <a:off x="6041096" y="458309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9" name="Shape 32"/>
          <p:cNvSpPr/>
          <p:nvPr/>
        </p:nvSpPr>
        <p:spPr>
          <a:xfrm>
            <a:off x="4384608" y="485455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0" name="Shape 32"/>
          <p:cNvSpPr/>
          <p:nvPr/>
        </p:nvSpPr>
        <p:spPr>
          <a:xfrm>
            <a:off x="4946869" y="4854557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1" name="Shape 32"/>
          <p:cNvSpPr/>
          <p:nvPr/>
        </p:nvSpPr>
        <p:spPr>
          <a:xfrm>
            <a:off x="4384608" y="5191085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bg1"/>
                </a:solidFill>
              </a:rPr>
              <a:t>정치</a:t>
            </a:r>
            <a:endParaRPr lang="ko" sz="1000" dirty="0">
              <a:solidFill>
                <a:schemeClr val="bg1"/>
              </a:solidFill>
            </a:endParaRPr>
          </a:p>
        </p:txBody>
      </p:sp>
      <p:sp>
        <p:nvSpPr>
          <p:cNvPr id="152" name="Shape 32"/>
          <p:cNvSpPr/>
          <p:nvPr/>
        </p:nvSpPr>
        <p:spPr>
          <a:xfrm>
            <a:off x="4946869" y="5191085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사회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Shape 32"/>
          <p:cNvSpPr/>
          <p:nvPr/>
        </p:nvSpPr>
        <p:spPr>
          <a:xfrm>
            <a:off x="5499435" y="5191085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경제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Shape 32"/>
          <p:cNvSpPr/>
          <p:nvPr/>
        </p:nvSpPr>
        <p:spPr>
          <a:xfrm>
            <a:off x="6041096" y="5191085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경영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Shape 32"/>
          <p:cNvSpPr/>
          <p:nvPr/>
        </p:nvSpPr>
        <p:spPr>
          <a:xfrm>
            <a:off x="5499435" y="4854557"/>
            <a:ext cx="646270" cy="204350"/>
          </a:xfrm>
          <a:prstGeom prst="roundRect">
            <a:avLst>
              <a:gd name="adj" fmla="val 23862"/>
            </a:avLst>
          </a:pr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bg1"/>
                </a:solidFill>
              </a:rPr>
              <a:t>남녀노소</a:t>
            </a:r>
            <a:endParaRPr lang="ko" sz="1000" dirty="0">
              <a:solidFill>
                <a:schemeClr val="bg1"/>
              </a:solidFill>
            </a:endParaRPr>
          </a:p>
        </p:txBody>
      </p:sp>
      <p:sp>
        <p:nvSpPr>
          <p:cNvPr id="156" name="Shape 32"/>
          <p:cNvSpPr/>
          <p:nvPr/>
        </p:nvSpPr>
        <p:spPr>
          <a:xfrm>
            <a:off x="4384608" y="5448646"/>
            <a:ext cx="452815" cy="204350"/>
          </a:xfrm>
          <a:prstGeom prst="roundRect">
            <a:avLst>
              <a:gd name="adj" fmla="val 23862"/>
            </a:avLst>
          </a:pr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" sz="1000" dirty="0" smtClean="0">
                <a:solidFill>
                  <a:schemeClr val="bg1"/>
                </a:solidFill>
              </a:rPr>
              <a:t>I T</a:t>
            </a:r>
            <a:endParaRPr lang="ko" sz="1000" dirty="0">
              <a:solidFill>
                <a:schemeClr val="bg1"/>
              </a:solidFill>
            </a:endParaRPr>
          </a:p>
        </p:txBody>
      </p:sp>
      <p:sp>
        <p:nvSpPr>
          <p:cNvPr id="158" name="Shape 32"/>
          <p:cNvSpPr/>
          <p:nvPr/>
        </p:nvSpPr>
        <p:spPr>
          <a:xfrm>
            <a:off x="4942438" y="5448646"/>
            <a:ext cx="646270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자기개발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Shape 30"/>
          <p:cNvSpPr/>
          <p:nvPr/>
        </p:nvSpPr>
        <p:spPr>
          <a:xfrm>
            <a:off x="5591333" y="6277493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저장 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" name="Shape 30"/>
          <p:cNvSpPr/>
          <p:nvPr/>
        </p:nvSpPr>
        <p:spPr>
          <a:xfrm>
            <a:off x="4635091" y="6277493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취소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970" y="5602077"/>
            <a:ext cx="24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400" b="1" dirty="0"/>
              <a:t>.</a:t>
            </a:r>
            <a:endParaRPr lang="en-US" altLang="ko-KR" sz="1400" b="1" dirty="0" smtClean="0"/>
          </a:p>
          <a:p>
            <a:r>
              <a:rPr lang="ko-KR" altLang="ko-KR" sz="1400" b="1" dirty="0"/>
              <a:t>:</a:t>
            </a:r>
            <a:endParaRPr lang="en-US" sz="14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182250" y="3798163"/>
            <a:ext cx="2185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* 상세 항목은 화면 </a:t>
            </a:r>
            <a:r>
              <a:rPr lang="en-US" altLang="ko-KR" sz="900" dirty="0" smtClean="0"/>
              <a:t>ID : </a:t>
            </a:r>
            <a:r>
              <a:rPr lang="en-US" altLang="ko-KR" sz="900" dirty="0" err="1" smtClean="0"/>
              <a:t>main_keyword</a:t>
            </a:r>
            <a:r>
              <a:rPr lang="ko-KR" altLang="en-US" sz="900" dirty="0" smtClean="0"/>
              <a:t> 참조</a:t>
            </a:r>
            <a:endParaRPr lang="en-US" sz="900" dirty="0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2662169" y="3937788"/>
            <a:ext cx="1614972" cy="500005"/>
          </a:xfrm>
          <a:prstGeom prst="straightConnector1">
            <a:avLst/>
          </a:prstGeom>
          <a:ln w="3175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" name="TextBox 5"/>
          <p:cNvSpPr txBox="1"/>
          <p:nvPr/>
        </p:nvSpPr>
        <p:spPr>
          <a:xfrm>
            <a:off x="3402644" y="4151782"/>
            <a:ext cx="6591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레이어 팝업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30"/>
          <p:cNvSpPr/>
          <p:nvPr/>
        </p:nvSpPr>
        <p:spPr>
          <a:xfrm>
            <a:off x="700342" y="2225456"/>
            <a:ext cx="2216770" cy="45817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3" name="Shape 30"/>
          <p:cNvSpPr/>
          <p:nvPr/>
        </p:nvSpPr>
        <p:spPr>
          <a:xfrm>
            <a:off x="700342" y="1135156"/>
            <a:ext cx="2216770" cy="1090301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59" name="Shape 30"/>
          <p:cNvSpPr/>
          <p:nvPr/>
        </p:nvSpPr>
        <p:spPr>
          <a:xfrm>
            <a:off x="802845" y="1782259"/>
            <a:ext cx="652465" cy="628001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endParaRPr lang="ko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492485" y="1897956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닉네임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>
          <a:xfrm>
            <a:off x="750118" y="24963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smtClean="0">
                <a:solidFill>
                  <a:srgbClr val="C0504D"/>
                </a:solidFill>
              </a:rPr>
              <a:t>사진첩</a:t>
            </a:r>
            <a:endParaRPr lang="en-US" sz="1000" b="1" dirty="0">
              <a:solidFill>
                <a:srgbClr val="C0504D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28" y="3349104"/>
            <a:ext cx="7749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smtClean="0">
                <a:solidFill>
                  <a:srgbClr val="C0504D"/>
                </a:solidFill>
              </a:rPr>
              <a:t>관심 키워드</a:t>
            </a:r>
            <a:endParaRPr lang="en-US" sz="1000" b="1" dirty="0">
              <a:solidFill>
                <a:srgbClr val="C0504D"/>
              </a:solidFill>
            </a:endParaRPr>
          </a:p>
        </p:txBody>
      </p:sp>
      <p:sp>
        <p:nvSpPr>
          <p:cNvPr id="68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2" name="Straight Arrow Connector 71"/>
          <p:cNvCxnSpPr>
            <a:stCxn id="69" idx="2"/>
            <a:endCxn id="71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3" name="Straight Arrow Connector 72"/>
          <p:cNvCxnSpPr>
            <a:stCxn id="69" idx="1"/>
            <a:endCxn id="70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4" name="Elbow Connector 73"/>
          <p:cNvCxnSpPr>
            <a:stCxn id="69" idx="3"/>
            <a:endCxn id="76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5" name="Straight Arrow Connector 74"/>
          <p:cNvCxnSpPr>
            <a:stCxn id="68" idx="2"/>
            <a:endCxn id="69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6" name="Oval 75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TextBox 76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8" name="Straight Arrow Connector 77"/>
          <p:cNvCxnSpPr>
            <a:stCxn id="76" idx="2"/>
            <a:endCxn id="82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79" name="TextBox 78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1" name="Straight Arrow Connector 80"/>
          <p:cNvCxnSpPr>
            <a:stCxn id="82" idx="2"/>
            <a:endCxn id="68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82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Shape 30"/>
          <p:cNvSpPr/>
          <p:nvPr/>
        </p:nvSpPr>
        <p:spPr>
          <a:xfrm>
            <a:off x="801300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endParaRPr lang="ko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Shape 30"/>
          <p:cNvSpPr/>
          <p:nvPr/>
        </p:nvSpPr>
        <p:spPr>
          <a:xfrm>
            <a:off x="1388575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Shape 30"/>
          <p:cNvSpPr/>
          <p:nvPr/>
        </p:nvSpPr>
        <p:spPr>
          <a:xfrm>
            <a:off x="1971890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Shape 30"/>
          <p:cNvSpPr/>
          <p:nvPr/>
        </p:nvSpPr>
        <p:spPr>
          <a:xfrm>
            <a:off x="2559587" y="2725264"/>
            <a:ext cx="539227" cy="51900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74763" y="1128962"/>
            <a:ext cx="0" cy="3317228"/>
          </a:xfrm>
          <a:prstGeom prst="straightConnector1">
            <a:avLst/>
          </a:prstGeom>
          <a:ln w="3175" cmpd="sng">
            <a:solidFill>
              <a:srgbClr val="7F7F7F"/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238771" y="4451061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238771" y="1126518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8" name="Shape 32"/>
          <p:cNvSpPr/>
          <p:nvPr/>
        </p:nvSpPr>
        <p:spPr>
          <a:xfrm>
            <a:off x="802845" y="3600508"/>
            <a:ext cx="478188" cy="203035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남자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99" name="Shape 32"/>
          <p:cNvSpPr/>
          <p:nvPr/>
        </p:nvSpPr>
        <p:spPr>
          <a:xfrm>
            <a:off x="1340527" y="3600508"/>
            <a:ext cx="472549" cy="203035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rgbClr val="999999"/>
                </a:solidFill>
              </a:rPr>
              <a:t>30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00" name="Shape 32"/>
          <p:cNvSpPr/>
          <p:nvPr/>
        </p:nvSpPr>
        <p:spPr>
          <a:xfrm>
            <a:off x="1897322" y="3600508"/>
            <a:ext cx="569054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정치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01" name="Shape 32"/>
          <p:cNvSpPr/>
          <p:nvPr/>
        </p:nvSpPr>
        <p:spPr>
          <a:xfrm>
            <a:off x="802845" y="3842672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미술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04" name="Shape 32"/>
          <p:cNvSpPr/>
          <p:nvPr/>
        </p:nvSpPr>
        <p:spPr>
          <a:xfrm>
            <a:off x="1340527" y="3842672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" sz="1000" dirty="0" smtClean="0">
                <a:solidFill>
                  <a:srgbClr val="999999"/>
                </a:solidFill>
              </a:rPr>
              <a:t>I T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105" name="Shape 32"/>
          <p:cNvSpPr/>
          <p:nvPr/>
        </p:nvSpPr>
        <p:spPr>
          <a:xfrm>
            <a:off x="1896089" y="3842672"/>
            <a:ext cx="882409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추가하기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68260" y="-23742"/>
            <a:ext cx="739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My </a:t>
            </a:r>
            <a:r>
              <a:rPr lang="ko-KR" altLang="en-US" sz="1050" dirty="0" smtClean="0"/>
              <a:t>프로필</a:t>
            </a:r>
            <a:endParaRPr lang="en-US" sz="105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sp>
        <p:nvSpPr>
          <p:cNvPr id="108" name="TextBox 107"/>
          <p:cNvSpPr txBox="1"/>
          <p:nvPr/>
        </p:nvSpPr>
        <p:spPr>
          <a:xfrm>
            <a:off x="5223407" y="217973"/>
            <a:ext cx="8130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main_myPr</a:t>
            </a:r>
            <a:endParaRPr lang="en-US" sz="1050" dirty="0"/>
          </a:p>
        </p:txBody>
      </p:sp>
      <p:graphicFrame>
        <p:nvGraphicFramePr>
          <p:cNvPr id="109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86259"/>
              </p:ext>
            </p:extLst>
          </p:nvPr>
        </p:nvGraphicFramePr>
        <p:xfrm>
          <a:off x="6704582" y="826345"/>
          <a:ext cx="2439418" cy="2803838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디폴트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ko-KR" altLang="ko-KR" sz="1000" dirty="0" smtClean="0"/>
                        <a:t>2</a:t>
                      </a:r>
                      <a:r>
                        <a:rPr lang="ko-KR" altLang="en-US" sz="1000" dirty="0" smtClean="0"/>
                        <a:t>번의 확대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더블탭하면 수정 가능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프로필 사진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:</a:t>
                      </a:r>
                      <a:r>
                        <a:rPr lang="ko-KR" altLang="en-US" sz="1000" dirty="0" smtClean="0"/>
                        <a:t> 초기에 디폴트 이미지 제공</a:t>
                      </a: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예정</a:t>
                      </a:r>
                      <a:r>
                        <a:rPr lang="en-US" altLang="ko-KR" sz="1000" dirty="0" smtClean="0"/>
                        <a:t>)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닉네임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:</a:t>
                      </a:r>
                      <a:r>
                        <a:rPr lang="ko-KR" altLang="en-US" sz="1000" dirty="0" smtClean="0"/>
                        <a:t> 초기에 디폴트 네임 제공</a:t>
                      </a:r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또는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단말기 고유번호 끝 네자리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4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공통상태로 두면 모든 게시판에 동일 설정으로 사용가능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5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업로드했던 사진 리스트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제목을 클릭하면 전체화면 갤러리 형태로 볼 수 있음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6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클릭하면 이미지 추가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7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플리킹 형태로 이미지 슬라이딩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111" name="Oval 109"/>
          <p:cNvSpPr>
            <a:spLocks noChangeArrowheads="1"/>
          </p:cNvSpPr>
          <p:nvPr/>
        </p:nvSpPr>
        <p:spPr bwMode="auto">
          <a:xfrm>
            <a:off x="833989" y="180635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2" name="Oval 109"/>
          <p:cNvSpPr>
            <a:spLocks noChangeArrowheads="1"/>
          </p:cNvSpPr>
          <p:nvPr/>
        </p:nvSpPr>
        <p:spPr bwMode="auto">
          <a:xfrm>
            <a:off x="1012505" y="129835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3" name="Oval 109"/>
          <p:cNvSpPr>
            <a:spLocks noChangeArrowheads="1"/>
          </p:cNvSpPr>
          <p:nvPr/>
        </p:nvSpPr>
        <p:spPr bwMode="auto">
          <a:xfrm>
            <a:off x="1839433" y="187858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6" name="Oval 109"/>
          <p:cNvSpPr>
            <a:spLocks noChangeArrowheads="1"/>
          </p:cNvSpPr>
          <p:nvPr/>
        </p:nvSpPr>
        <p:spPr bwMode="auto">
          <a:xfrm>
            <a:off x="750118" y="28449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6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7" name="Oval 109"/>
          <p:cNvSpPr>
            <a:spLocks noChangeArrowheads="1"/>
          </p:cNvSpPr>
          <p:nvPr/>
        </p:nvSpPr>
        <p:spPr bwMode="auto">
          <a:xfrm>
            <a:off x="2832494" y="3183430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7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8" name="Oval 109"/>
          <p:cNvSpPr>
            <a:spLocks noChangeArrowheads="1"/>
          </p:cNvSpPr>
          <p:nvPr/>
        </p:nvSpPr>
        <p:spPr bwMode="auto">
          <a:xfrm>
            <a:off x="1156967" y="249639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5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19" name="Oval 109"/>
          <p:cNvSpPr>
            <a:spLocks noChangeArrowheads="1"/>
          </p:cNvSpPr>
          <p:nvPr/>
        </p:nvSpPr>
        <p:spPr bwMode="auto">
          <a:xfrm>
            <a:off x="1366786" y="336853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8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21" name="Oval 109"/>
          <p:cNvSpPr>
            <a:spLocks noChangeArrowheads="1"/>
          </p:cNvSpPr>
          <p:nvPr/>
        </p:nvSpPr>
        <p:spPr bwMode="auto">
          <a:xfrm>
            <a:off x="2677372" y="380354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9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24" name="Shape 30"/>
          <p:cNvSpPr/>
          <p:nvPr/>
        </p:nvSpPr>
        <p:spPr>
          <a:xfrm>
            <a:off x="1895688" y="6419988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저장 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5" name="Shape 30"/>
          <p:cNvSpPr/>
          <p:nvPr/>
        </p:nvSpPr>
        <p:spPr>
          <a:xfrm>
            <a:off x="939446" y="6419988"/>
            <a:ext cx="721834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취소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3" name="Shape 30"/>
          <p:cNvSpPr/>
          <p:nvPr/>
        </p:nvSpPr>
        <p:spPr>
          <a:xfrm>
            <a:off x="761084" y="4370790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Shape 30"/>
          <p:cNvSpPr/>
          <p:nvPr/>
        </p:nvSpPr>
        <p:spPr>
          <a:xfrm>
            <a:off x="761084" y="4787982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Shape 30"/>
          <p:cNvSpPr/>
          <p:nvPr/>
        </p:nvSpPr>
        <p:spPr>
          <a:xfrm>
            <a:off x="699097" y="4192292"/>
            <a:ext cx="2216770" cy="18018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나의 대화 목록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6" name="Shape 30"/>
          <p:cNvSpPr/>
          <p:nvPr/>
        </p:nvSpPr>
        <p:spPr>
          <a:xfrm>
            <a:off x="761084" y="5455876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7" name="Shape 30"/>
          <p:cNvSpPr/>
          <p:nvPr/>
        </p:nvSpPr>
        <p:spPr>
          <a:xfrm>
            <a:off x="761084" y="5873068"/>
            <a:ext cx="2103119" cy="4171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참여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총 인원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비번 여부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Oval 109"/>
          <p:cNvSpPr>
            <a:spLocks noChangeArrowheads="1"/>
          </p:cNvSpPr>
          <p:nvPr/>
        </p:nvSpPr>
        <p:spPr bwMode="auto">
          <a:xfrm>
            <a:off x="2806987" y="4260760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10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40" name="Shape 30"/>
          <p:cNvSpPr/>
          <p:nvPr/>
        </p:nvSpPr>
        <p:spPr>
          <a:xfrm>
            <a:off x="699097" y="5288048"/>
            <a:ext cx="2216770" cy="18018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추천 룸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Oval 109"/>
          <p:cNvSpPr>
            <a:spLocks noChangeArrowheads="1"/>
          </p:cNvSpPr>
          <p:nvPr/>
        </p:nvSpPr>
        <p:spPr bwMode="auto">
          <a:xfrm>
            <a:off x="2806987" y="528804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graphicFrame>
        <p:nvGraphicFramePr>
          <p:cNvPr id="143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74041"/>
              </p:ext>
            </p:extLst>
          </p:nvPr>
        </p:nvGraphicFramePr>
        <p:xfrm>
          <a:off x="4179229" y="3769656"/>
          <a:ext cx="2439418" cy="2956264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8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최근 키워드 기준으로 두개 줄만 노출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제목 클릭하면 전체보기</a:t>
                      </a:r>
                      <a:endParaRPr lang="en-US" altLang="ko-KR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화면 </a:t>
                      </a:r>
                      <a:r>
                        <a:rPr lang="en-US" altLang="ko-KR" sz="1000" dirty="0" smtClean="0"/>
                        <a:t>ID</a:t>
                      </a:r>
                      <a:r>
                        <a:rPr lang="en-US" altLang="ko-KR" sz="1000" baseline="0" dirty="0" smtClean="0"/>
                        <a:t> :</a:t>
                      </a:r>
                      <a:r>
                        <a:rPr lang="en-US" altLang="ko-KR" sz="1000" dirty="0" smtClean="0"/>
                        <a:t> </a:t>
                      </a:r>
                      <a:r>
                        <a:rPr lang="en-US" altLang="ko-KR" sz="1000" dirty="0" err="1" smtClean="0"/>
                        <a:t>main_roomList</a:t>
                      </a:r>
                      <a:r>
                        <a:rPr lang="ko-KR" altLang="en-US" sz="1000" dirty="0" smtClean="0"/>
                        <a:t>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   </a:t>
                      </a:r>
                      <a:r>
                        <a:rPr lang="en-US" altLang="ko-KR" sz="1000" dirty="0" smtClean="0"/>
                        <a:t>-&gt;</a:t>
                      </a:r>
                      <a:r>
                        <a:rPr lang="ko-KR" altLang="en-US" sz="1000" dirty="0" smtClean="0"/>
                        <a:t> 프로필 키워드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 카테고리와 연동필요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9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추가하기 클릭하면 키워드 추가 가능</a:t>
                      </a:r>
                      <a:endParaRPr lang="en-US" altLang="ko-KR" sz="1000" dirty="0" smtClean="0"/>
                    </a:p>
                    <a:p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키워드 추가 방식은 인풋박스에 직접 단어를 입력하는 형태로 구현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10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대화를 종료하지 않았던 대화방 목록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*</a:t>
                      </a:r>
                      <a:r>
                        <a:rPr lang="en-US" altLang="ko-KR" sz="1000" dirty="0" smtClean="0"/>
                        <a:t>10</a:t>
                      </a:r>
                      <a:r>
                        <a:rPr lang="ko-KR" altLang="en-US" sz="1000" dirty="0" smtClean="0"/>
                        <a:t>번과 </a:t>
                      </a:r>
                      <a:r>
                        <a:rPr lang="en-US" altLang="ko-KR" sz="1000" dirty="0" smtClean="0"/>
                        <a:t>11</a:t>
                      </a:r>
                      <a:r>
                        <a:rPr lang="ko-KR" altLang="en-US" sz="1000" dirty="0" smtClean="0"/>
                        <a:t>번의 대화방 목록은 </a:t>
                      </a:r>
                      <a:r>
                        <a:rPr lang="en-US" altLang="ko-KR" sz="1000" dirty="0" smtClean="0"/>
                        <a:t>4</a:t>
                      </a:r>
                      <a:r>
                        <a:rPr lang="ko-KR" altLang="en-US" sz="1000" dirty="0" smtClean="0"/>
                        <a:t>개 이상이 되면 아코디언 형태로 접었다 펼 수 있도록 구성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1</a:t>
                      </a:r>
                      <a:r>
                        <a:rPr lang="en-US" altLang="ko-KR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프로필에 작성한 사용자와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개설된 대화방과 서로 작성한 키워드 등을 근거로 서비스 진행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5" name="Shape 32"/>
          <p:cNvSpPr/>
          <p:nvPr/>
        </p:nvSpPr>
        <p:spPr>
          <a:xfrm>
            <a:off x="2229078" y="1233203"/>
            <a:ext cx="555734" cy="20435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27672" y="1211984"/>
            <a:ext cx="3898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/>
              <a:t>공통</a:t>
            </a:r>
            <a:endParaRPr lang="en-US" sz="900" dirty="0"/>
          </a:p>
        </p:txBody>
      </p:sp>
      <p:sp>
        <p:nvSpPr>
          <p:cNvPr id="67" name="Shape 32"/>
          <p:cNvSpPr/>
          <p:nvPr/>
        </p:nvSpPr>
        <p:spPr>
          <a:xfrm>
            <a:off x="2580500" y="1255149"/>
            <a:ext cx="160977" cy="15353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88" name="Oval 109"/>
          <p:cNvSpPr>
            <a:spLocks noChangeArrowheads="1"/>
          </p:cNvSpPr>
          <p:nvPr/>
        </p:nvSpPr>
        <p:spPr bwMode="auto">
          <a:xfrm>
            <a:off x="2712581" y="1182917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0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"/>
          <p:cNvSpPr/>
          <p:nvPr/>
        </p:nvSpPr>
        <p:spPr>
          <a:xfrm>
            <a:off x="694107" y="1457563"/>
            <a:ext cx="2216770" cy="298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2"/>
          <p:cNvSpPr/>
          <p:nvPr/>
        </p:nvSpPr>
        <p:spPr>
          <a:xfrm>
            <a:off x="76052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5" name="Shape 32"/>
          <p:cNvSpPr/>
          <p:nvPr/>
        </p:nvSpPr>
        <p:spPr>
          <a:xfrm>
            <a:off x="1110932" y="4138418"/>
            <a:ext cx="1196036" cy="196752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6" name="Shape 35"/>
          <p:cNvSpPr/>
          <p:nvPr/>
        </p:nvSpPr>
        <p:spPr>
          <a:xfrm>
            <a:off x="2386981" y="4138418"/>
            <a:ext cx="421923" cy="196752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 cmpd="sng">
            <a:solidFill>
              <a:schemeClr val="bg1">
                <a:lumMod val="65000"/>
              </a:schemeClr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FFFFFF"/>
                </a:solidFill>
              </a:rPr>
              <a:t>전송 </a:t>
            </a:r>
            <a:endParaRPr lang="ko" sz="1000" dirty="0">
              <a:solidFill>
                <a:srgbClr val="FFFFFF"/>
              </a:solidFill>
            </a:endParaRPr>
          </a:p>
        </p:txBody>
      </p:sp>
      <p:sp>
        <p:nvSpPr>
          <p:cNvPr id="7" name="Shape 32"/>
          <p:cNvSpPr/>
          <p:nvPr/>
        </p:nvSpPr>
        <p:spPr>
          <a:xfrm>
            <a:off x="1928458" y="4138939"/>
            <a:ext cx="623466" cy="196230"/>
          </a:xfrm>
          <a:prstGeom prst="roundRect">
            <a:avLst>
              <a:gd name="adj" fmla="val 16667"/>
            </a:avLst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ko-KR" altLang="en-US" sz="800" dirty="0" smtClean="0">
                <a:solidFill>
                  <a:schemeClr val="bg1"/>
                </a:solidFill>
              </a:rPr>
              <a:t>전송</a:t>
            </a:r>
            <a:endParaRPr lang="ko" sz="800" dirty="0">
              <a:solidFill>
                <a:schemeClr val="bg1"/>
              </a:solidFill>
            </a:endParaRPr>
          </a:p>
        </p:txBody>
      </p:sp>
      <p:pic>
        <p:nvPicPr>
          <p:cNvPr id="9" name="Picture 8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760630" y="4089283"/>
            <a:ext cx="291093" cy="291093"/>
          </a:xfrm>
          <a:prstGeom prst="rect">
            <a:avLst/>
          </a:prstGeom>
        </p:spPr>
      </p:pic>
      <p:sp>
        <p:nvSpPr>
          <p:cNvPr id="42" name="Shape 30"/>
          <p:cNvSpPr/>
          <p:nvPr/>
        </p:nvSpPr>
        <p:spPr>
          <a:xfrm>
            <a:off x="694107" y="1135157"/>
            <a:ext cx="2216770" cy="32240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Shape 30"/>
          <p:cNvSpPr/>
          <p:nvPr/>
        </p:nvSpPr>
        <p:spPr>
          <a:xfrm>
            <a:off x="972216" y="1146489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99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학번 동창회 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ko-KR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/2)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" name="Picture 43" descr="iconmonstr-picture-box-icon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1" y="1157465"/>
            <a:ext cx="279972" cy="2799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51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rgbClr val="D9D9D9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stCxn id="52" idx="2"/>
            <a:endCxn id="54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6" name="Straight Arrow Connector 55"/>
          <p:cNvCxnSpPr>
            <a:stCxn id="52" idx="1"/>
            <a:endCxn id="53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7" name="Elbow Connector 56"/>
          <p:cNvCxnSpPr>
            <a:stCxn id="52" idx="3"/>
            <a:endCxn id="59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Straight Arrow Connector 57"/>
          <p:cNvCxnSpPr>
            <a:stCxn id="51" idx="2"/>
            <a:endCxn id="52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9" name="Oval 58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TextBox 59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5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2" name="TextBox 61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65" idx="2"/>
            <a:endCxn id="51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5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68260" y="-23742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</a:t>
            </a:r>
            <a:endParaRPr lang="en-US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graphicFrame>
        <p:nvGraphicFramePr>
          <p:cNvPr id="69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87135"/>
              </p:ext>
            </p:extLst>
          </p:nvPr>
        </p:nvGraphicFramePr>
        <p:xfrm>
          <a:off x="6704582" y="826345"/>
          <a:ext cx="2439418" cy="3124002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시작하자마자 제스쳐에 대한 안내를 보여줌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</a:t>
                      </a:r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좌 플리킹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임시저장</a:t>
                      </a:r>
                      <a:r>
                        <a:rPr lang="en-US" altLang="ko-KR" sz="1000" dirty="0" smtClean="0"/>
                        <a:t>/</a:t>
                      </a:r>
                      <a:r>
                        <a:rPr lang="ko-KR" altLang="en-US" sz="1000" dirty="0" smtClean="0"/>
                        <a:t> 잠시 나가기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 </a:t>
                      </a:r>
                      <a:r>
                        <a:rPr lang="en-US" altLang="ko-KR" sz="1000" dirty="0" smtClean="0"/>
                        <a:t>-</a:t>
                      </a:r>
                      <a:r>
                        <a:rPr lang="ko-KR" altLang="en-US" sz="1000" dirty="0" smtClean="0"/>
                        <a:t> 우 플리킹 </a:t>
                      </a:r>
                      <a:r>
                        <a:rPr lang="en-US" altLang="ko-KR" sz="1000" dirty="0" smtClean="0"/>
                        <a:t>:</a:t>
                      </a:r>
                      <a:r>
                        <a:rPr lang="ko-KR" altLang="en-US" sz="1000" dirty="0" smtClean="0"/>
                        <a:t> 삭제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플리킹하면      와 같이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순서 </a:t>
                      </a:r>
                      <a:r>
                        <a:rPr lang="en-US" altLang="ko-KR" sz="1000" dirty="0" smtClean="0"/>
                        <a:t>1)</a:t>
                      </a:r>
                      <a:r>
                        <a:rPr lang="ko-KR" altLang="en-US" sz="1000" dirty="0" smtClean="0"/>
                        <a:t> 별도의 컬러와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순서 </a:t>
                      </a:r>
                      <a:r>
                        <a:rPr lang="en-US" altLang="ko-KR" sz="1000" dirty="0" smtClean="0"/>
                        <a:t>2)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“</a:t>
                      </a:r>
                      <a:r>
                        <a:rPr lang="ko-KR" altLang="en-US" sz="1000" dirty="0" smtClean="0"/>
                        <a:t>대화방을 잠시 나갑니다</a:t>
                      </a:r>
                      <a:r>
                        <a:rPr lang="en-US" altLang="ko-KR" sz="1000" dirty="0" smtClean="0"/>
                        <a:t>.”</a:t>
                      </a:r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순서 </a:t>
                      </a:r>
                      <a:r>
                        <a:rPr lang="en-US" altLang="ko-KR" sz="1000" dirty="0" smtClean="0"/>
                        <a:t>3)</a:t>
                      </a:r>
                      <a:r>
                        <a:rPr lang="ko-KR" altLang="en-US" sz="1000" dirty="0" smtClean="0"/>
                        <a:t> 체크 표시가 되면서</a:t>
                      </a:r>
                      <a:endParaRPr lang="en-US" altLang="ko-KR" sz="1000" dirty="0" smtClean="0"/>
                    </a:p>
                    <a:p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메인화면으로 이동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ko-KR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플리킹하면      와 같이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순서 </a:t>
                      </a:r>
                      <a:r>
                        <a:rPr lang="en-US" altLang="ko-KR" sz="1000" dirty="0" smtClean="0"/>
                        <a:t>1)</a:t>
                      </a:r>
                      <a:r>
                        <a:rPr lang="ko-KR" altLang="en-US" sz="1000" dirty="0" smtClean="0"/>
                        <a:t> 별도의 컬러와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 순서 </a:t>
                      </a:r>
                      <a:r>
                        <a:rPr lang="en-US" altLang="ko-KR" sz="1000" dirty="0" smtClean="0"/>
                        <a:t>2)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“</a:t>
                      </a:r>
                      <a:r>
                        <a:rPr lang="ko-KR" altLang="en-US" sz="1000" dirty="0" smtClean="0"/>
                        <a:t>대화방을 완전히 </a:t>
                      </a:r>
                      <a:endParaRPr lang="en-US" altLang="ko-KR" sz="1000" dirty="0" smtClean="0"/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            종료하겠습니다</a:t>
                      </a:r>
                      <a:r>
                        <a:rPr lang="en-US" altLang="ko-KR" sz="1000" dirty="0" smtClean="0"/>
                        <a:t>.”</a:t>
                      </a:r>
                    </a:p>
                    <a:p>
                      <a:r>
                        <a:rPr lang="ko-KR" altLang="ko-KR" sz="1000" dirty="0" smtClean="0"/>
                        <a:t> </a:t>
                      </a:r>
                      <a:r>
                        <a:rPr lang="ko-KR" altLang="en-US" sz="1000" dirty="0" smtClean="0"/>
                        <a:t>순서 </a:t>
                      </a:r>
                      <a:r>
                        <a:rPr lang="en-US" altLang="ko-KR" sz="1000" dirty="0" smtClean="0"/>
                        <a:t>3)</a:t>
                      </a:r>
                      <a:r>
                        <a:rPr lang="ko-KR" altLang="en-US" sz="1000" dirty="0" smtClean="0"/>
                        <a:t> 체크 표시가 되면서</a:t>
                      </a:r>
                      <a:endParaRPr lang="en-US" altLang="ko-KR" sz="1000" dirty="0" smtClean="0"/>
                    </a:p>
                    <a:p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메인화면으로 이동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*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어플종료 : 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77" name="Left Arrow 76"/>
          <p:cNvSpPr/>
          <p:nvPr/>
        </p:nvSpPr>
        <p:spPr>
          <a:xfrm>
            <a:off x="767210" y="2407920"/>
            <a:ext cx="414941" cy="484632"/>
          </a:xfrm>
          <a:prstGeom prst="leftArrow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78" name="Left Arrow 77"/>
          <p:cNvSpPr/>
          <p:nvPr/>
        </p:nvSpPr>
        <p:spPr>
          <a:xfrm rot="10800000">
            <a:off x="2453368" y="2407920"/>
            <a:ext cx="414941" cy="484632"/>
          </a:xfrm>
          <a:prstGeom prst="leftArrow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11" y="5014463"/>
            <a:ext cx="2565551" cy="1711716"/>
          </a:xfrm>
          <a:prstGeom prst="rect">
            <a:avLst/>
          </a:prstGeom>
        </p:spPr>
      </p:pic>
      <p:sp>
        <p:nvSpPr>
          <p:cNvPr id="82" name="Oval 109"/>
          <p:cNvSpPr>
            <a:spLocks noChangeArrowheads="1"/>
          </p:cNvSpPr>
          <p:nvPr/>
        </p:nvSpPr>
        <p:spPr bwMode="auto">
          <a:xfrm>
            <a:off x="3962225" y="4786595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067911" y="4742991"/>
            <a:ext cx="108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인터렉션 유형의 예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84" name="Oval 109"/>
          <p:cNvSpPr>
            <a:spLocks noChangeArrowheads="1"/>
          </p:cNvSpPr>
          <p:nvPr/>
        </p:nvSpPr>
        <p:spPr bwMode="auto">
          <a:xfrm>
            <a:off x="851325" y="2820321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23407" y="217973"/>
            <a:ext cx="1026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main_roomOut</a:t>
            </a:r>
            <a:endParaRPr lang="en-US" sz="1050" dirty="0"/>
          </a:p>
        </p:txBody>
      </p:sp>
      <p:sp>
        <p:nvSpPr>
          <p:cNvPr id="41" name="Oval 109"/>
          <p:cNvSpPr>
            <a:spLocks noChangeArrowheads="1"/>
          </p:cNvSpPr>
          <p:nvPr/>
        </p:nvSpPr>
        <p:spPr bwMode="auto">
          <a:xfrm>
            <a:off x="851325" y="234700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5" name="Oval 109"/>
          <p:cNvSpPr>
            <a:spLocks noChangeArrowheads="1"/>
          </p:cNvSpPr>
          <p:nvPr/>
        </p:nvSpPr>
        <p:spPr bwMode="auto">
          <a:xfrm>
            <a:off x="2597617" y="234700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8" name="Shape 32"/>
          <p:cNvSpPr/>
          <p:nvPr/>
        </p:nvSpPr>
        <p:spPr>
          <a:xfrm>
            <a:off x="3490798" y="1463089"/>
            <a:ext cx="2109194" cy="2565906"/>
          </a:xfrm>
          <a:prstGeom prst="roundRect">
            <a:avLst>
              <a:gd name="adj" fmla="val 562"/>
            </a:avLst>
          </a:prstGeom>
          <a:solidFill>
            <a:srgbClr val="FFFFFF"/>
          </a:solidFill>
          <a:ln w="31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3497480" y="2407920"/>
            <a:ext cx="414941" cy="484632"/>
          </a:xfrm>
          <a:prstGeom prst="lef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71" name="Oval 109"/>
          <p:cNvSpPr>
            <a:spLocks noChangeArrowheads="1"/>
          </p:cNvSpPr>
          <p:nvPr/>
        </p:nvSpPr>
        <p:spPr bwMode="auto">
          <a:xfrm>
            <a:off x="3452285" y="142244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72" name="Left Arrow 71"/>
          <p:cNvSpPr/>
          <p:nvPr/>
        </p:nvSpPr>
        <p:spPr>
          <a:xfrm rot="10800000">
            <a:off x="5185051" y="2407920"/>
            <a:ext cx="414941" cy="484632"/>
          </a:xfrm>
          <a:prstGeom prst="leftArrow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grpSp>
        <p:nvGrpSpPr>
          <p:cNvPr id="11" name="Group 10"/>
          <p:cNvGrpSpPr/>
          <p:nvPr/>
        </p:nvGrpSpPr>
        <p:grpSpPr>
          <a:xfrm rot="21010703">
            <a:off x="3875840" y="2498232"/>
            <a:ext cx="355113" cy="1238830"/>
            <a:chOff x="3820160" y="2968233"/>
            <a:chExt cx="406400" cy="1417749"/>
          </a:xfrm>
        </p:grpSpPr>
        <p:sp>
          <p:nvSpPr>
            <p:cNvPr id="8" name="Trapezoid 7"/>
            <p:cNvSpPr/>
            <p:nvPr/>
          </p:nvSpPr>
          <p:spPr>
            <a:xfrm>
              <a:off x="3820160" y="3018052"/>
              <a:ext cx="406400" cy="1367930"/>
            </a:xfrm>
            <a:prstGeom prst="trapezoid">
              <a:avLst>
                <a:gd name="adj" fmla="val 15805"/>
              </a:avLst>
            </a:prstGeom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87998" y="2968233"/>
              <a:ext cx="251224" cy="247926"/>
            </a:xfrm>
            <a:prstGeom prst="roundRect">
              <a:avLst>
                <a:gd name="adj" fmla="val 20672"/>
              </a:avLst>
            </a:prstGeom>
            <a:solidFill>
              <a:schemeClr val="bg1">
                <a:lumMod val="95000"/>
              </a:schemeClr>
            </a:solidFill>
            <a:ln w="3175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4163337" y="2513443"/>
            <a:ext cx="82328" cy="336582"/>
          </a:xfrm>
          <a:custGeom>
            <a:avLst/>
            <a:gdLst>
              <a:gd name="connsiteX0" fmla="*/ 0 w 82328"/>
              <a:gd name="connsiteY0" fmla="*/ 0 h 172720"/>
              <a:gd name="connsiteX1" fmla="*/ 81280 w 82328"/>
              <a:gd name="connsiteY1" fmla="*/ 101600 h 172720"/>
              <a:gd name="connsiteX2" fmla="*/ 81280 w 82328"/>
              <a:gd name="connsiteY2" fmla="*/ 17272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28" h="172720">
                <a:moveTo>
                  <a:pt x="0" y="0"/>
                </a:moveTo>
                <a:cubicBezTo>
                  <a:pt x="28141" y="28141"/>
                  <a:pt x="76666" y="55462"/>
                  <a:pt x="81280" y="101600"/>
                </a:cubicBezTo>
                <a:cubicBezTo>
                  <a:pt x="83639" y="125189"/>
                  <a:pt x="81280" y="149013"/>
                  <a:pt x="81280" y="172720"/>
                </a:cubicBezTo>
              </a:path>
            </a:pathLst>
          </a:custGeom>
          <a:ln w="38100" cmpd="sng">
            <a:solidFill>
              <a:srgbClr val="BFBFB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44617" y="2555295"/>
            <a:ext cx="82328" cy="252879"/>
          </a:xfrm>
          <a:custGeom>
            <a:avLst/>
            <a:gdLst>
              <a:gd name="connsiteX0" fmla="*/ 0 w 82328"/>
              <a:gd name="connsiteY0" fmla="*/ 0 h 172720"/>
              <a:gd name="connsiteX1" fmla="*/ 81280 w 82328"/>
              <a:gd name="connsiteY1" fmla="*/ 101600 h 172720"/>
              <a:gd name="connsiteX2" fmla="*/ 81280 w 82328"/>
              <a:gd name="connsiteY2" fmla="*/ 17272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328" h="172720">
                <a:moveTo>
                  <a:pt x="0" y="0"/>
                </a:moveTo>
                <a:cubicBezTo>
                  <a:pt x="28141" y="28141"/>
                  <a:pt x="76666" y="55462"/>
                  <a:pt x="81280" y="101600"/>
                </a:cubicBezTo>
                <a:cubicBezTo>
                  <a:pt x="83639" y="125189"/>
                  <a:pt x="81280" y="149013"/>
                  <a:pt x="81280" y="172720"/>
                </a:cubicBezTo>
              </a:path>
            </a:pathLst>
          </a:custGeom>
          <a:ln w="38100" cmpd="sng">
            <a:solidFill>
              <a:srgbClr val="BFBFB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41960" y="3401425"/>
            <a:ext cx="1276283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왼쪽으로 플리킹하면</a:t>
            </a:r>
            <a:endParaRPr lang="en-US" altLang="ko-KR" sz="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대화방을 잠시 나갑니다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99358" y="4040028"/>
            <a:ext cx="26346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두가지 종류 모두 설명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오른쪽으로 플리킹하면</a:t>
            </a:r>
            <a:r>
              <a:rPr lang="ko-KR" altLang="ko-K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대화방을 완전히 종료합니다</a:t>
            </a:r>
            <a:r>
              <a:rPr lang="en-US" altLang="ko-KR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5" name="Oval 109"/>
          <p:cNvSpPr>
            <a:spLocks noChangeArrowheads="1"/>
          </p:cNvSpPr>
          <p:nvPr/>
        </p:nvSpPr>
        <p:spPr bwMode="auto">
          <a:xfrm>
            <a:off x="4386211" y="3857840"/>
            <a:ext cx="98669" cy="9867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76" name="Oval 109"/>
          <p:cNvSpPr>
            <a:spLocks noChangeArrowheads="1"/>
          </p:cNvSpPr>
          <p:nvPr/>
        </p:nvSpPr>
        <p:spPr bwMode="auto">
          <a:xfrm>
            <a:off x="4587081" y="3857840"/>
            <a:ext cx="98669" cy="9867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80" name="Oval 109"/>
          <p:cNvSpPr>
            <a:spLocks noChangeArrowheads="1"/>
          </p:cNvSpPr>
          <p:nvPr/>
        </p:nvSpPr>
        <p:spPr bwMode="auto">
          <a:xfrm>
            <a:off x="7811226" y="1566912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85" name="Oval 109"/>
          <p:cNvSpPr>
            <a:spLocks noChangeArrowheads="1"/>
          </p:cNvSpPr>
          <p:nvPr/>
        </p:nvSpPr>
        <p:spPr bwMode="auto">
          <a:xfrm>
            <a:off x="7811226" y="2577097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pic>
        <p:nvPicPr>
          <p:cNvPr id="86" name="Picture 85" descr="iconmonstr-checkbox-16-icon.pn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13" y="1506857"/>
            <a:ext cx="291093" cy="2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4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82030"/>
              </p:ext>
            </p:extLst>
          </p:nvPr>
        </p:nvGraphicFramePr>
        <p:xfrm>
          <a:off x="420040" y="1303458"/>
          <a:ext cx="8331944" cy="731514"/>
        </p:xfrm>
        <a:graphic>
          <a:graphicData uri="http://schemas.openxmlformats.org/drawingml/2006/table">
            <a:tbl>
              <a:tblPr/>
              <a:tblGrid>
                <a:gridCol w="2777795"/>
                <a:gridCol w="3163080"/>
                <a:gridCol w="2391069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Organization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Person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Date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미리램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변찬우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2013.07.24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997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ko-KR" sz="1200" b="1" dirty="0">
                <a:ea typeface="맑은 고딕" charset="0"/>
                <a:cs typeface="맑은 고딕" charset="0"/>
              </a:rPr>
              <a:t>Reported By</a:t>
            </a:r>
          </a:p>
        </p:txBody>
      </p:sp>
      <p:graphicFrame>
        <p:nvGraphicFramePr>
          <p:cNvPr id="31" name="Group 3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2107"/>
              </p:ext>
            </p:extLst>
          </p:nvPr>
        </p:nvGraphicFramePr>
        <p:xfrm>
          <a:off x="412102" y="2781173"/>
          <a:ext cx="8331944" cy="976120"/>
        </p:xfrm>
        <a:graphic>
          <a:graphicData uri="http://schemas.openxmlformats.org/drawingml/2006/table">
            <a:tbl>
              <a:tblPr/>
              <a:tblGrid>
                <a:gridCol w="727374"/>
                <a:gridCol w="893128"/>
                <a:gridCol w="4320374"/>
                <a:gridCol w="1031752"/>
                <a:gridCol w="1359316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Person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Date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Description</a:t>
                      </a:r>
                      <a:endParaRPr kumimoji="0" lang="ko-KR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Writer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 </a:t>
                      </a:r>
                      <a:endParaRPr kumimoji="1" lang="en-US" altLang="ko-KR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Reviewed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Arial" charset="0"/>
                        </a:rPr>
                        <a:t>0.1</a:t>
                      </a: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Arial" charset="0"/>
                        </a:rPr>
                        <a:t>2013.07.24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Arial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charset="0"/>
                          <a:ea typeface="돋움" charset="0"/>
                          <a:cs typeface="돋움" charset="0"/>
                        </a:rPr>
                        <a:t>변찬우</a:t>
                      </a: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Arial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Arial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Arial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charset="0"/>
                        <a:ea typeface="돋움" charset="0"/>
                        <a:cs typeface="돋움" charset="0"/>
                      </a:endParaRPr>
                    </a:p>
                  </a:txBody>
                  <a:tcPr marL="91456" marR="91456" marT="45846" marB="45846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 Box 291"/>
          <p:cNvSpPr txBox="1">
            <a:spLocks noChangeArrowheads="1"/>
          </p:cNvSpPr>
          <p:nvPr/>
        </p:nvSpPr>
        <p:spPr bwMode="auto">
          <a:xfrm>
            <a:off x="162949" y="2433638"/>
            <a:ext cx="203777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ko-KR" sz="1200" b="1">
                <a:ea typeface="맑은 고딕" charset="0"/>
                <a:cs typeface="맑은 고딕" charset="0"/>
              </a:rPr>
              <a:t>Modify History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260" y="-23742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작성 내역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8946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1068260" y="-23742"/>
            <a:ext cx="739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My </a:t>
            </a:r>
            <a:r>
              <a:rPr lang="ko-KR" altLang="en-US" sz="1050" dirty="0" smtClean="0"/>
              <a:t>프로필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1068260" y="210784"/>
            <a:ext cx="915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 </a:t>
            </a:r>
            <a:r>
              <a:rPr lang="en-US" altLang="ko-KR" sz="1050" dirty="0" smtClean="0"/>
              <a:t>&gt;</a:t>
            </a:r>
            <a:r>
              <a:rPr lang="ko-KR" altLang="en-US" sz="1050" dirty="0" smtClean="0"/>
              <a:t> 대화방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223407" y="217973"/>
            <a:ext cx="999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main_keyword</a:t>
            </a:r>
            <a:endParaRPr lang="en-US" sz="1050" dirty="0"/>
          </a:p>
        </p:txBody>
      </p:sp>
      <p:sp>
        <p:nvSpPr>
          <p:cNvPr id="23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1600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주요 </a:t>
            </a:r>
            <a:r>
              <a:rPr lang="en-US" altLang="ko-KR" sz="1200" b="1" dirty="0" smtClean="0">
                <a:ea typeface="맑은 고딕" charset="0"/>
                <a:cs typeface="맑은 고딕" charset="0"/>
              </a:rPr>
              <a:t>DB</a:t>
            </a:r>
            <a:r>
              <a:rPr lang="ko-KR" altLang="en-US" sz="1200" b="1" dirty="0" smtClean="0">
                <a:ea typeface="맑은 고딕" charset="0"/>
                <a:cs typeface="맑은 고딕" charset="0"/>
              </a:rPr>
              <a:t>연동 체크항목 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0564" y="1353461"/>
            <a:ext cx="1107996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닉네임 디폴트 값 </a:t>
            </a:r>
            <a:endParaRPr lang="en-US" altLang="ko-KR" sz="1000" b="1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0564" y="2115684"/>
            <a:ext cx="2680449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프로필 사진 디폴트 값 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(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플리커 무료 이미지 연동</a:t>
            </a:r>
            <a:r>
              <a:rPr lang="en-US" altLang="ko-KR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endParaRPr lang="en-US" altLang="ko-KR" sz="1000" b="1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3498" y="2359524"/>
            <a:ext cx="1535472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)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Room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/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카테고리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: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집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498" y="2583044"/>
            <a:ext cx="1656638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2)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My        /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카테고리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: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가구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0564" y="3110731"/>
            <a:ext cx="1646605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프로필</a:t>
            </a:r>
            <a:r>
              <a:rPr lang="en-US" altLang="ko-KR" sz="1000" b="1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(Room, My)</a:t>
            </a:r>
            <a:r>
              <a:rPr lang="ko-KR" altLang="en-US" sz="10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키워드</a:t>
            </a:r>
            <a:endParaRPr lang="en-US" altLang="ko-KR" sz="1000" b="1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99743" y="4206862"/>
            <a:ext cx="4026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5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</a:t>
            </a:r>
            <a:r>
              <a:rPr lang="ko-KR" altLang="en-US" sz="105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차</a:t>
            </a:r>
            <a:endParaRPr lang="en-US" altLang="ko-KR" sz="105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51153" y="4256280"/>
            <a:ext cx="2146742" cy="10849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남자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여자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endParaRPr lang="en-US" altLang="ko-KR" sz="9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20,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30,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4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50,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60,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남녀노소</a:t>
            </a:r>
            <a:endParaRPr lang="en-US" altLang="ko-KR" sz="9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정치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사회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경제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경영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자기개발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IT,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endParaRPr lang="en-US" altLang="ko-KR" sz="9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음악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미술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건축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봉사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환경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 </a:t>
            </a:r>
            <a:endParaRPr lang="en-US" altLang="ko-KR" sz="9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여행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맛집</a:t>
            </a:r>
            <a:r>
              <a:rPr lang="en-US" altLang="ko-KR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연예소식</a:t>
            </a:r>
            <a:r>
              <a:rPr lang="en-US" altLang="ko-KR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스포츠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게임</a:t>
            </a:r>
            <a:r>
              <a:rPr lang="en-US" altLang="ko-KR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endParaRPr lang="en-US" altLang="ko-KR" sz="9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패션</a:t>
            </a:r>
            <a:r>
              <a:rPr lang="en-US" altLang="ko-KR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뷰티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레시피</a:t>
            </a:r>
            <a:r>
              <a:rPr lang="ko-KR" altLang="ko-KR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육아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유머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생활정보 </a:t>
            </a:r>
            <a:endParaRPr lang="en-US" altLang="ko-KR" sz="9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3498" y="1607377"/>
            <a:ext cx="2531462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1)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동물이름에 대한 위키사전에서의 랜덤 값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9743" y="5474619"/>
            <a:ext cx="402674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ko-KR" sz="105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2</a:t>
            </a:r>
            <a:r>
              <a:rPr lang="ko-KR" altLang="en-US" sz="105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차</a:t>
            </a:r>
            <a:endParaRPr lang="en-US" altLang="ko-KR" sz="105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33" name="Shape 30"/>
          <p:cNvSpPr/>
          <p:nvPr/>
        </p:nvSpPr>
        <p:spPr>
          <a:xfrm>
            <a:off x="4379689" y="5901778"/>
            <a:ext cx="2216770" cy="84311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39875" y="5925246"/>
            <a:ext cx="7749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관심 키워드</a:t>
            </a:r>
            <a:endParaRPr lang="en-US" sz="1000" dirty="0"/>
          </a:p>
        </p:txBody>
      </p:sp>
      <p:sp>
        <p:nvSpPr>
          <p:cNvPr id="35" name="Shape 32"/>
          <p:cNvSpPr/>
          <p:nvPr/>
        </p:nvSpPr>
        <p:spPr>
          <a:xfrm>
            <a:off x="4482192" y="6176650"/>
            <a:ext cx="555734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남자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36" name="Shape 32"/>
          <p:cNvSpPr/>
          <p:nvPr/>
        </p:nvSpPr>
        <p:spPr>
          <a:xfrm>
            <a:off x="5118364" y="6176650"/>
            <a:ext cx="424501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rgbClr val="999999"/>
                </a:solidFill>
              </a:rPr>
              <a:t>30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37" name="Shape 32"/>
          <p:cNvSpPr/>
          <p:nvPr/>
        </p:nvSpPr>
        <p:spPr>
          <a:xfrm>
            <a:off x="5627469" y="6176650"/>
            <a:ext cx="569054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정치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38" name="Shape 32"/>
          <p:cNvSpPr/>
          <p:nvPr/>
        </p:nvSpPr>
        <p:spPr>
          <a:xfrm>
            <a:off x="4482192" y="6418814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미술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39" name="Shape 32"/>
          <p:cNvSpPr/>
          <p:nvPr/>
        </p:nvSpPr>
        <p:spPr>
          <a:xfrm>
            <a:off x="5060514" y="6418814"/>
            <a:ext cx="478188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ko-KR" altLang="en-US" sz="1000" dirty="0" smtClean="0">
                <a:solidFill>
                  <a:srgbClr val="999999"/>
                </a:solidFill>
              </a:rPr>
              <a:t>여행</a:t>
            </a:r>
            <a:endParaRPr lang="ko" sz="1000" dirty="0">
              <a:solidFill>
                <a:srgbClr val="999999"/>
              </a:solidFill>
            </a:endParaRPr>
          </a:p>
        </p:txBody>
      </p:sp>
      <p:sp>
        <p:nvSpPr>
          <p:cNvPr id="40" name="Shape 32"/>
          <p:cNvSpPr/>
          <p:nvPr/>
        </p:nvSpPr>
        <p:spPr>
          <a:xfrm>
            <a:off x="5636396" y="6418814"/>
            <a:ext cx="882409" cy="204350"/>
          </a:xfrm>
          <a:prstGeom prst="roundRect">
            <a:avLst>
              <a:gd name="adj" fmla="val 23862"/>
            </a:avLst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추가하기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자유형 76"/>
          <p:cNvSpPr/>
          <p:nvPr/>
        </p:nvSpPr>
        <p:spPr>
          <a:xfrm>
            <a:off x="4337617" y="5872896"/>
            <a:ext cx="2294678" cy="71438"/>
          </a:xfrm>
          <a:custGeom>
            <a:avLst/>
            <a:gdLst>
              <a:gd name="connsiteX0" fmla="*/ 0 w 2364509"/>
              <a:gd name="connsiteY0" fmla="*/ 55418 h 101600"/>
              <a:gd name="connsiteX1" fmla="*/ 46182 w 2364509"/>
              <a:gd name="connsiteY1" fmla="*/ 27709 h 101600"/>
              <a:gd name="connsiteX2" fmla="*/ 101600 w 2364509"/>
              <a:gd name="connsiteY2" fmla="*/ 9236 h 101600"/>
              <a:gd name="connsiteX3" fmla="*/ 212436 w 2364509"/>
              <a:gd name="connsiteY3" fmla="*/ 36946 h 101600"/>
              <a:gd name="connsiteX4" fmla="*/ 240145 w 2364509"/>
              <a:gd name="connsiteY4" fmla="*/ 64655 h 101600"/>
              <a:gd name="connsiteX5" fmla="*/ 295564 w 2364509"/>
              <a:gd name="connsiteY5" fmla="*/ 83127 h 101600"/>
              <a:gd name="connsiteX6" fmla="*/ 378691 w 2364509"/>
              <a:gd name="connsiteY6" fmla="*/ 64655 h 101600"/>
              <a:gd name="connsiteX7" fmla="*/ 406400 w 2364509"/>
              <a:gd name="connsiteY7" fmla="*/ 46182 h 101600"/>
              <a:gd name="connsiteX8" fmla="*/ 461818 w 2364509"/>
              <a:gd name="connsiteY8" fmla="*/ 27709 h 101600"/>
              <a:gd name="connsiteX9" fmla="*/ 517236 w 2364509"/>
              <a:gd name="connsiteY9" fmla="*/ 9236 h 101600"/>
              <a:gd name="connsiteX10" fmla="*/ 544945 w 2364509"/>
              <a:gd name="connsiteY10" fmla="*/ 0 h 101600"/>
              <a:gd name="connsiteX11" fmla="*/ 618836 w 2364509"/>
              <a:gd name="connsiteY11" fmla="*/ 18473 h 101600"/>
              <a:gd name="connsiteX12" fmla="*/ 646545 w 2364509"/>
              <a:gd name="connsiteY12" fmla="*/ 36946 h 101600"/>
              <a:gd name="connsiteX13" fmla="*/ 674254 w 2364509"/>
              <a:gd name="connsiteY13" fmla="*/ 64655 h 101600"/>
              <a:gd name="connsiteX14" fmla="*/ 729673 w 2364509"/>
              <a:gd name="connsiteY14" fmla="*/ 83127 h 101600"/>
              <a:gd name="connsiteX15" fmla="*/ 757382 w 2364509"/>
              <a:gd name="connsiteY15" fmla="*/ 92364 h 101600"/>
              <a:gd name="connsiteX16" fmla="*/ 831273 w 2364509"/>
              <a:gd name="connsiteY16" fmla="*/ 73891 h 101600"/>
              <a:gd name="connsiteX17" fmla="*/ 886691 w 2364509"/>
              <a:gd name="connsiteY17" fmla="*/ 36946 h 101600"/>
              <a:gd name="connsiteX18" fmla="*/ 914400 w 2364509"/>
              <a:gd name="connsiteY18" fmla="*/ 18473 h 101600"/>
              <a:gd name="connsiteX19" fmla="*/ 1043709 w 2364509"/>
              <a:gd name="connsiteY19" fmla="*/ 27709 h 101600"/>
              <a:gd name="connsiteX20" fmla="*/ 1071418 w 2364509"/>
              <a:gd name="connsiteY20" fmla="*/ 36946 h 101600"/>
              <a:gd name="connsiteX21" fmla="*/ 1126836 w 2364509"/>
              <a:gd name="connsiteY21" fmla="*/ 73891 h 101600"/>
              <a:gd name="connsiteX22" fmla="*/ 1182254 w 2364509"/>
              <a:gd name="connsiteY22" fmla="*/ 92364 h 101600"/>
              <a:gd name="connsiteX23" fmla="*/ 1209964 w 2364509"/>
              <a:gd name="connsiteY23" fmla="*/ 101600 h 101600"/>
              <a:gd name="connsiteX24" fmla="*/ 1283854 w 2364509"/>
              <a:gd name="connsiteY24" fmla="*/ 83127 h 101600"/>
              <a:gd name="connsiteX25" fmla="*/ 1339273 w 2364509"/>
              <a:gd name="connsiteY25" fmla="*/ 46182 h 101600"/>
              <a:gd name="connsiteX26" fmla="*/ 1366982 w 2364509"/>
              <a:gd name="connsiteY26" fmla="*/ 27709 h 101600"/>
              <a:gd name="connsiteX27" fmla="*/ 1394691 w 2364509"/>
              <a:gd name="connsiteY27" fmla="*/ 9236 h 101600"/>
              <a:gd name="connsiteX28" fmla="*/ 1524000 w 2364509"/>
              <a:gd name="connsiteY28" fmla="*/ 27709 h 101600"/>
              <a:gd name="connsiteX29" fmla="*/ 1607127 w 2364509"/>
              <a:gd name="connsiteY29" fmla="*/ 73891 h 101600"/>
              <a:gd name="connsiteX30" fmla="*/ 1634836 w 2364509"/>
              <a:gd name="connsiteY30" fmla="*/ 92364 h 101600"/>
              <a:gd name="connsiteX31" fmla="*/ 1717964 w 2364509"/>
              <a:gd name="connsiteY31" fmla="*/ 73891 h 101600"/>
              <a:gd name="connsiteX32" fmla="*/ 1773382 w 2364509"/>
              <a:gd name="connsiteY32" fmla="*/ 27709 h 101600"/>
              <a:gd name="connsiteX33" fmla="*/ 1828800 w 2364509"/>
              <a:gd name="connsiteY33" fmla="*/ 9236 h 101600"/>
              <a:gd name="connsiteX34" fmla="*/ 1856509 w 2364509"/>
              <a:gd name="connsiteY34" fmla="*/ 0 h 101600"/>
              <a:gd name="connsiteX35" fmla="*/ 1921164 w 2364509"/>
              <a:gd name="connsiteY35" fmla="*/ 9236 h 101600"/>
              <a:gd name="connsiteX36" fmla="*/ 1976582 w 2364509"/>
              <a:gd name="connsiteY36" fmla="*/ 46182 h 101600"/>
              <a:gd name="connsiteX37" fmla="*/ 2004291 w 2364509"/>
              <a:gd name="connsiteY37" fmla="*/ 64655 h 101600"/>
              <a:gd name="connsiteX38" fmla="*/ 2032000 w 2364509"/>
              <a:gd name="connsiteY38" fmla="*/ 73891 h 101600"/>
              <a:gd name="connsiteX39" fmla="*/ 2059709 w 2364509"/>
              <a:gd name="connsiteY39" fmla="*/ 92364 h 101600"/>
              <a:gd name="connsiteX40" fmla="*/ 2170545 w 2364509"/>
              <a:gd name="connsiteY40" fmla="*/ 73891 h 101600"/>
              <a:gd name="connsiteX41" fmla="*/ 2189018 w 2364509"/>
              <a:gd name="connsiteY41" fmla="*/ 46182 h 101600"/>
              <a:gd name="connsiteX42" fmla="*/ 2244436 w 2364509"/>
              <a:gd name="connsiteY42" fmla="*/ 27709 h 101600"/>
              <a:gd name="connsiteX43" fmla="*/ 2281382 w 2364509"/>
              <a:gd name="connsiteY43" fmla="*/ 36946 h 101600"/>
              <a:gd name="connsiteX44" fmla="*/ 2309091 w 2364509"/>
              <a:gd name="connsiteY44" fmla="*/ 55418 h 101600"/>
              <a:gd name="connsiteX45" fmla="*/ 2364509 w 2364509"/>
              <a:gd name="connsiteY45" fmla="*/ 64655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4509" h="101600">
                <a:moveTo>
                  <a:pt x="0" y="55418"/>
                </a:moveTo>
                <a:cubicBezTo>
                  <a:pt x="15394" y="46182"/>
                  <a:pt x="29839" y="35138"/>
                  <a:pt x="46182" y="27709"/>
                </a:cubicBezTo>
                <a:cubicBezTo>
                  <a:pt x="63909" y="19651"/>
                  <a:pt x="101600" y="9236"/>
                  <a:pt x="101600" y="9236"/>
                </a:cubicBezTo>
                <a:cubicBezTo>
                  <a:pt x="166257" y="16421"/>
                  <a:pt x="173277" y="4313"/>
                  <a:pt x="212436" y="36946"/>
                </a:cubicBezTo>
                <a:cubicBezTo>
                  <a:pt x="222471" y="45308"/>
                  <a:pt x="228727" y="58312"/>
                  <a:pt x="240145" y="64655"/>
                </a:cubicBezTo>
                <a:cubicBezTo>
                  <a:pt x="257167" y="74111"/>
                  <a:pt x="295564" y="83127"/>
                  <a:pt x="295564" y="83127"/>
                </a:cubicBezTo>
                <a:cubicBezTo>
                  <a:pt x="316846" y="79580"/>
                  <a:pt x="355954" y="76023"/>
                  <a:pt x="378691" y="64655"/>
                </a:cubicBezTo>
                <a:cubicBezTo>
                  <a:pt x="388620" y="59691"/>
                  <a:pt x="396256" y="50691"/>
                  <a:pt x="406400" y="46182"/>
                </a:cubicBezTo>
                <a:cubicBezTo>
                  <a:pt x="424194" y="38274"/>
                  <a:pt x="443345" y="33867"/>
                  <a:pt x="461818" y="27709"/>
                </a:cubicBezTo>
                <a:lnTo>
                  <a:pt x="517236" y="9236"/>
                </a:lnTo>
                <a:lnTo>
                  <a:pt x="544945" y="0"/>
                </a:lnTo>
                <a:cubicBezTo>
                  <a:pt x="562516" y="3514"/>
                  <a:pt x="599899" y="9004"/>
                  <a:pt x="618836" y="18473"/>
                </a:cubicBezTo>
                <a:cubicBezTo>
                  <a:pt x="628765" y="23438"/>
                  <a:pt x="638017" y="29839"/>
                  <a:pt x="646545" y="36946"/>
                </a:cubicBezTo>
                <a:cubicBezTo>
                  <a:pt x="656580" y="45308"/>
                  <a:pt x="662836" y="58312"/>
                  <a:pt x="674254" y="64655"/>
                </a:cubicBezTo>
                <a:cubicBezTo>
                  <a:pt x="691276" y="74111"/>
                  <a:pt x="711200" y="76969"/>
                  <a:pt x="729673" y="83127"/>
                </a:cubicBezTo>
                <a:lnTo>
                  <a:pt x="757382" y="92364"/>
                </a:lnTo>
                <a:cubicBezTo>
                  <a:pt x="764040" y="91032"/>
                  <a:pt x="819103" y="82004"/>
                  <a:pt x="831273" y="73891"/>
                </a:cubicBezTo>
                <a:cubicBezTo>
                  <a:pt x="900460" y="27767"/>
                  <a:pt x="820806" y="58907"/>
                  <a:pt x="886691" y="36946"/>
                </a:cubicBezTo>
                <a:cubicBezTo>
                  <a:pt x="895927" y="30788"/>
                  <a:pt x="903318" y="19125"/>
                  <a:pt x="914400" y="18473"/>
                </a:cubicBezTo>
                <a:cubicBezTo>
                  <a:pt x="957538" y="15935"/>
                  <a:pt x="1000792" y="22660"/>
                  <a:pt x="1043709" y="27709"/>
                </a:cubicBezTo>
                <a:cubicBezTo>
                  <a:pt x="1053378" y="28847"/>
                  <a:pt x="1062907" y="32218"/>
                  <a:pt x="1071418" y="36946"/>
                </a:cubicBezTo>
                <a:cubicBezTo>
                  <a:pt x="1090825" y="47728"/>
                  <a:pt x="1105774" y="66870"/>
                  <a:pt x="1126836" y="73891"/>
                </a:cubicBezTo>
                <a:lnTo>
                  <a:pt x="1182254" y="92364"/>
                </a:lnTo>
                <a:lnTo>
                  <a:pt x="1209964" y="101600"/>
                </a:lnTo>
                <a:cubicBezTo>
                  <a:pt x="1222765" y="99040"/>
                  <a:pt x="1267875" y="92004"/>
                  <a:pt x="1283854" y="83127"/>
                </a:cubicBezTo>
                <a:cubicBezTo>
                  <a:pt x="1303262" y="72345"/>
                  <a:pt x="1320800" y="58497"/>
                  <a:pt x="1339273" y="46182"/>
                </a:cubicBezTo>
                <a:lnTo>
                  <a:pt x="1366982" y="27709"/>
                </a:lnTo>
                <a:lnTo>
                  <a:pt x="1394691" y="9236"/>
                </a:lnTo>
                <a:cubicBezTo>
                  <a:pt x="1405798" y="10246"/>
                  <a:pt x="1492713" y="10327"/>
                  <a:pt x="1524000" y="27709"/>
                </a:cubicBezTo>
                <a:cubicBezTo>
                  <a:pt x="1619278" y="80642"/>
                  <a:pt x="1544428" y="52992"/>
                  <a:pt x="1607127" y="73891"/>
                </a:cubicBezTo>
                <a:cubicBezTo>
                  <a:pt x="1616363" y="80049"/>
                  <a:pt x="1623803" y="91138"/>
                  <a:pt x="1634836" y="92364"/>
                </a:cubicBezTo>
                <a:cubicBezTo>
                  <a:pt x="1659215" y="95073"/>
                  <a:pt x="1693617" y="82006"/>
                  <a:pt x="1717964" y="73891"/>
                </a:cubicBezTo>
                <a:cubicBezTo>
                  <a:pt x="1735364" y="56491"/>
                  <a:pt x="1750236" y="37996"/>
                  <a:pt x="1773382" y="27709"/>
                </a:cubicBezTo>
                <a:cubicBezTo>
                  <a:pt x="1791176" y="19801"/>
                  <a:pt x="1810327" y="15394"/>
                  <a:pt x="1828800" y="9236"/>
                </a:cubicBezTo>
                <a:lnTo>
                  <a:pt x="1856509" y="0"/>
                </a:lnTo>
                <a:cubicBezTo>
                  <a:pt x="1878061" y="3079"/>
                  <a:pt x="1900845" y="1421"/>
                  <a:pt x="1921164" y="9236"/>
                </a:cubicBezTo>
                <a:cubicBezTo>
                  <a:pt x="1941886" y="17206"/>
                  <a:pt x="1958109" y="33867"/>
                  <a:pt x="1976582" y="46182"/>
                </a:cubicBezTo>
                <a:cubicBezTo>
                  <a:pt x="1985818" y="52340"/>
                  <a:pt x="1993760" y="61145"/>
                  <a:pt x="2004291" y="64655"/>
                </a:cubicBezTo>
                <a:lnTo>
                  <a:pt x="2032000" y="73891"/>
                </a:lnTo>
                <a:cubicBezTo>
                  <a:pt x="2041236" y="80049"/>
                  <a:pt x="2048647" y="91442"/>
                  <a:pt x="2059709" y="92364"/>
                </a:cubicBezTo>
                <a:cubicBezTo>
                  <a:pt x="2109201" y="96488"/>
                  <a:pt x="2131512" y="86902"/>
                  <a:pt x="2170545" y="73891"/>
                </a:cubicBezTo>
                <a:cubicBezTo>
                  <a:pt x="2176703" y="64655"/>
                  <a:pt x="2179605" y="52065"/>
                  <a:pt x="2189018" y="46182"/>
                </a:cubicBezTo>
                <a:cubicBezTo>
                  <a:pt x="2205530" y="35862"/>
                  <a:pt x="2244436" y="27709"/>
                  <a:pt x="2244436" y="27709"/>
                </a:cubicBezTo>
                <a:cubicBezTo>
                  <a:pt x="2256751" y="30788"/>
                  <a:pt x="2269714" y="31945"/>
                  <a:pt x="2281382" y="36946"/>
                </a:cubicBezTo>
                <a:cubicBezTo>
                  <a:pt x="2291585" y="41319"/>
                  <a:pt x="2299162" y="50454"/>
                  <a:pt x="2309091" y="55418"/>
                </a:cubicBezTo>
                <a:cubicBezTo>
                  <a:pt x="2333407" y="67576"/>
                  <a:pt x="2338595" y="64655"/>
                  <a:pt x="2364509" y="64655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자유형 76"/>
          <p:cNvSpPr/>
          <p:nvPr/>
        </p:nvSpPr>
        <p:spPr>
          <a:xfrm>
            <a:off x="4337617" y="6694624"/>
            <a:ext cx="2294678" cy="71438"/>
          </a:xfrm>
          <a:custGeom>
            <a:avLst/>
            <a:gdLst>
              <a:gd name="connsiteX0" fmla="*/ 0 w 2364509"/>
              <a:gd name="connsiteY0" fmla="*/ 55418 h 101600"/>
              <a:gd name="connsiteX1" fmla="*/ 46182 w 2364509"/>
              <a:gd name="connsiteY1" fmla="*/ 27709 h 101600"/>
              <a:gd name="connsiteX2" fmla="*/ 101600 w 2364509"/>
              <a:gd name="connsiteY2" fmla="*/ 9236 h 101600"/>
              <a:gd name="connsiteX3" fmla="*/ 212436 w 2364509"/>
              <a:gd name="connsiteY3" fmla="*/ 36946 h 101600"/>
              <a:gd name="connsiteX4" fmla="*/ 240145 w 2364509"/>
              <a:gd name="connsiteY4" fmla="*/ 64655 h 101600"/>
              <a:gd name="connsiteX5" fmla="*/ 295564 w 2364509"/>
              <a:gd name="connsiteY5" fmla="*/ 83127 h 101600"/>
              <a:gd name="connsiteX6" fmla="*/ 378691 w 2364509"/>
              <a:gd name="connsiteY6" fmla="*/ 64655 h 101600"/>
              <a:gd name="connsiteX7" fmla="*/ 406400 w 2364509"/>
              <a:gd name="connsiteY7" fmla="*/ 46182 h 101600"/>
              <a:gd name="connsiteX8" fmla="*/ 461818 w 2364509"/>
              <a:gd name="connsiteY8" fmla="*/ 27709 h 101600"/>
              <a:gd name="connsiteX9" fmla="*/ 517236 w 2364509"/>
              <a:gd name="connsiteY9" fmla="*/ 9236 h 101600"/>
              <a:gd name="connsiteX10" fmla="*/ 544945 w 2364509"/>
              <a:gd name="connsiteY10" fmla="*/ 0 h 101600"/>
              <a:gd name="connsiteX11" fmla="*/ 618836 w 2364509"/>
              <a:gd name="connsiteY11" fmla="*/ 18473 h 101600"/>
              <a:gd name="connsiteX12" fmla="*/ 646545 w 2364509"/>
              <a:gd name="connsiteY12" fmla="*/ 36946 h 101600"/>
              <a:gd name="connsiteX13" fmla="*/ 674254 w 2364509"/>
              <a:gd name="connsiteY13" fmla="*/ 64655 h 101600"/>
              <a:gd name="connsiteX14" fmla="*/ 729673 w 2364509"/>
              <a:gd name="connsiteY14" fmla="*/ 83127 h 101600"/>
              <a:gd name="connsiteX15" fmla="*/ 757382 w 2364509"/>
              <a:gd name="connsiteY15" fmla="*/ 92364 h 101600"/>
              <a:gd name="connsiteX16" fmla="*/ 831273 w 2364509"/>
              <a:gd name="connsiteY16" fmla="*/ 73891 h 101600"/>
              <a:gd name="connsiteX17" fmla="*/ 886691 w 2364509"/>
              <a:gd name="connsiteY17" fmla="*/ 36946 h 101600"/>
              <a:gd name="connsiteX18" fmla="*/ 914400 w 2364509"/>
              <a:gd name="connsiteY18" fmla="*/ 18473 h 101600"/>
              <a:gd name="connsiteX19" fmla="*/ 1043709 w 2364509"/>
              <a:gd name="connsiteY19" fmla="*/ 27709 h 101600"/>
              <a:gd name="connsiteX20" fmla="*/ 1071418 w 2364509"/>
              <a:gd name="connsiteY20" fmla="*/ 36946 h 101600"/>
              <a:gd name="connsiteX21" fmla="*/ 1126836 w 2364509"/>
              <a:gd name="connsiteY21" fmla="*/ 73891 h 101600"/>
              <a:gd name="connsiteX22" fmla="*/ 1182254 w 2364509"/>
              <a:gd name="connsiteY22" fmla="*/ 92364 h 101600"/>
              <a:gd name="connsiteX23" fmla="*/ 1209964 w 2364509"/>
              <a:gd name="connsiteY23" fmla="*/ 101600 h 101600"/>
              <a:gd name="connsiteX24" fmla="*/ 1283854 w 2364509"/>
              <a:gd name="connsiteY24" fmla="*/ 83127 h 101600"/>
              <a:gd name="connsiteX25" fmla="*/ 1339273 w 2364509"/>
              <a:gd name="connsiteY25" fmla="*/ 46182 h 101600"/>
              <a:gd name="connsiteX26" fmla="*/ 1366982 w 2364509"/>
              <a:gd name="connsiteY26" fmla="*/ 27709 h 101600"/>
              <a:gd name="connsiteX27" fmla="*/ 1394691 w 2364509"/>
              <a:gd name="connsiteY27" fmla="*/ 9236 h 101600"/>
              <a:gd name="connsiteX28" fmla="*/ 1524000 w 2364509"/>
              <a:gd name="connsiteY28" fmla="*/ 27709 h 101600"/>
              <a:gd name="connsiteX29" fmla="*/ 1607127 w 2364509"/>
              <a:gd name="connsiteY29" fmla="*/ 73891 h 101600"/>
              <a:gd name="connsiteX30" fmla="*/ 1634836 w 2364509"/>
              <a:gd name="connsiteY30" fmla="*/ 92364 h 101600"/>
              <a:gd name="connsiteX31" fmla="*/ 1717964 w 2364509"/>
              <a:gd name="connsiteY31" fmla="*/ 73891 h 101600"/>
              <a:gd name="connsiteX32" fmla="*/ 1773382 w 2364509"/>
              <a:gd name="connsiteY32" fmla="*/ 27709 h 101600"/>
              <a:gd name="connsiteX33" fmla="*/ 1828800 w 2364509"/>
              <a:gd name="connsiteY33" fmla="*/ 9236 h 101600"/>
              <a:gd name="connsiteX34" fmla="*/ 1856509 w 2364509"/>
              <a:gd name="connsiteY34" fmla="*/ 0 h 101600"/>
              <a:gd name="connsiteX35" fmla="*/ 1921164 w 2364509"/>
              <a:gd name="connsiteY35" fmla="*/ 9236 h 101600"/>
              <a:gd name="connsiteX36" fmla="*/ 1976582 w 2364509"/>
              <a:gd name="connsiteY36" fmla="*/ 46182 h 101600"/>
              <a:gd name="connsiteX37" fmla="*/ 2004291 w 2364509"/>
              <a:gd name="connsiteY37" fmla="*/ 64655 h 101600"/>
              <a:gd name="connsiteX38" fmla="*/ 2032000 w 2364509"/>
              <a:gd name="connsiteY38" fmla="*/ 73891 h 101600"/>
              <a:gd name="connsiteX39" fmla="*/ 2059709 w 2364509"/>
              <a:gd name="connsiteY39" fmla="*/ 92364 h 101600"/>
              <a:gd name="connsiteX40" fmla="*/ 2170545 w 2364509"/>
              <a:gd name="connsiteY40" fmla="*/ 73891 h 101600"/>
              <a:gd name="connsiteX41" fmla="*/ 2189018 w 2364509"/>
              <a:gd name="connsiteY41" fmla="*/ 46182 h 101600"/>
              <a:gd name="connsiteX42" fmla="*/ 2244436 w 2364509"/>
              <a:gd name="connsiteY42" fmla="*/ 27709 h 101600"/>
              <a:gd name="connsiteX43" fmla="*/ 2281382 w 2364509"/>
              <a:gd name="connsiteY43" fmla="*/ 36946 h 101600"/>
              <a:gd name="connsiteX44" fmla="*/ 2309091 w 2364509"/>
              <a:gd name="connsiteY44" fmla="*/ 55418 h 101600"/>
              <a:gd name="connsiteX45" fmla="*/ 2364509 w 2364509"/>
              <a:gd name="connsiteY45" fmla="*/ 64655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4509" h="101600">
                <a:moveTo>
                  <a:pt x="0" y="55418"/>
                </a:moveTo>
                <a:cubicBezTo>
                  <a:pt x="15394" y="46182"/>
                  <a:pt x="29839" y="35138"/>
                  <a:pt x="46182" y="27709"/>
                </a:cubicBezTo>
                <a:cubicBezTo>
                  <a:pt x="63909" y="19651"/>
                  <a:pt x="101600" y="9236"/>
                  <a:pt x="101600" y="9236"/>
                </a:cubicBezTo>
                <a:cubicBezTo>
                  <a:pt x="166257" y="16421"/>
                  <a:pt x="173277" y="4313"/>
                  <a:pt x="212436" y="36946"/>
                </a:cubicBezTo>
                <a:cubicBezTo>
                  <a:pt x="222471" y="45308"/>
                  <a:pt x="228727" y="58312"/>
                  <a:pt x="240145" y="64655"/>
                </a:cubicBezTo>
                <a:cubicBezTo>
                  <a:pt x="257167" y="74111"/>
                  <a:pt x="295564" y="83127"/>
                  <a:pt x="295564" y="83127"/>
                </a:cubicBezTo>
                <a:cubicBezTo>
                  <a:pt x="316846" y="79580"/>
                  <a:pt x="355954" y="76023"/>
                  <a:pt x="378691" y="64655"/>
                </a:cubicBezTo>
                <a:cubicBezTo>
                  <a:pt x="388620" y="59691"/>
                  <a:pt x="396256" y="50691"/>
                  <a:pt x="406400" y="46182"/>
                </a:cubicBezTo>
                <a:cubicBezTo>
                  <a:pt x="424194" y="38274"/>
                  <a:pt x="443345" y="33867"/>
                  <a:pt x="461818" y="27709"/>
                </a:cubicBezTo>
                <a:lnTo>
                  <a:pt x="517236" y="9236"/>
                </a:lnTo>
                <a:lnTo>
                  <a:pt x="544945" y="0"/>
                </a:lnTo>
                <a:cubicBezTo>
                  <a:pt x="562516" y="3514"/>
                  <a:pt x="599899" y="9004"/>
                  <a:pt x="618836" y="18473"/>
                </a:cubicBezTo>
                <a:cubicBezTo>
                  <a:pt x="628765" y="23438"/>
                  <a:pt x="638017" y="29839"/>
                  <a:pt x="646545" y="36946"/>
                </a:cubicBezTo>
                <a:cubicBezTo>
                  <a:pt x="656580" y="45308"/>
                  <a:pt x="662836" y="58312"/>
                  <a:pt x="674254" y="64655"/>
                </a:cubicBezTo>
                <a:cubicBezTo>
                  <a:pt x="691276" y="74111"/>
                  <a:pt x="711200" y="76969"/>
                  <a:pt x="729673" y="83127"/>
                </a:cubicBezTo>
                <a:lnTo>
                  <a:pt x="757382" y="92364"/>
                </a:lnTo>
                <a:cubicBezTo>
                  <a:pt x="764040" y="91032"/>
                  <a:pt x="819103" y="82004"/>
                  <a:pt x="831273" y="73891"/>
                </a:cubicBezTo>
                <a:cubicBezTo>
                  <a:pt x="900460" y="27767"/>
                  <a:pt x="820806" y="58907"/>
                  <a:pt x="886691" y="36946"/>
                </a:cubicBezTo>
                <a:cubicBezTo>
                  <a:pt x="895927" y="30788"/>
                  <a:pt x="903318" y="19125"/>
                  <a:pt x="914400" y="18473"/>
                </a:cubicBezTo>
                <a:cubicBezTo>
                  <a:pt x="957538" y="15935"/>
                  <a:pt x="1000792" y="22660"/>
                  <a:pt x="1043709" y="27709"/>
                </a:cubicBezTo>
                <a:cubicBezTo>
                  <a:pt x="1053378" y="28847"/>
                  <a:pt x="1062907" y="32218"/>
                  <a:pt x="1071418" y="36946"/>
                </a:cubicBezTo>
                <a:cubicBezTo>
                  <a:pt x="1090825" y="47728"/>
                  <a:pt x="1105774" y="66870"/>
                  <a:pt x="1126836" y="73891"/>
                </a:cubicBezTo>
                <a:lnTo>
                  <a:pt x="1182254" y="92364"/>
                </a:lnTo>
                <a:lnTo>
                  <a:pt x="1209964" y="101600"/>
                </a:lnTo>
                <a:cubicBezTo>
                  <a:pt x="1222765" y="99040"/>
                  <a:pt x="1267875" y="92004"/>
                  <a:pt x="1283854" y="83127"/>
                </a:cubicBezTo>
                <a:cubicBezTo>
                  <a:pt x="1303262" y="72345"/>
                  <a:pt x="1320800" y="58497"/>
                  <a:pt x="1339273" y="46182"/>
                </a:cubicBezTo>
                <a:lnTo>
                  <a:pt x="1366982" y="27709"/>
                </a:lnTo>
                <a:lnTo>
                  <a:pt x="1394691" y="9236"/>
                </a:lnTo>
                <a:cubicBezTo>
                  <a:pt x="1405798" y="10246"/>
                  <a:pt x="1492713" y="10327"/>
                  <a:pt x="1524000" y="27709"/>
                </a:cubicBezTo>
                <a:cubicBezTo>
                  <a:pt x="1619278" y="80642"/>
                  <a:pt x="1544428" y="52992"/>
                  <a:pt x="1607127" y="73891"/>
                </a:cubicBezTo>
                <a:cubicBezTo>
                  <a:pt x="1616363" y="80049"/>
                  <a:pt x="1623803" y="91138"/>
                  <a:pt x="1634836" y="92364"/>
                </a:cubicBezTo>
                <a:cubicBezTo>
                  <a:pt x="1659215" y="95073"/>
                  <a:pt x="1693617" y="82006"/>
                  <a:pt x="1717964" y="73891"/>
                </a:cubicBezTo>
                <a:cubicBezTo>
                  <a:pt x="1735364" y="56491"/>
                  <a:pt x="1750236" y="37996"/>
                  <a:pt x="1773382" y="27709"/>
                </a:cubicBezTo>
                <a:cubicBezTo>
                  <a:pt x="1791176" y="19801"/>
                  <a:pt x="1810327" y="15394"/>
                  <a:pt x="1828800" y="9236"/>
                </a:cubicBezTo>
                <a:lnTo>
                  <a:pt x="1856509" y="0"/>
                </a:lnTo>
                <a:cubicBezTo>
                  <a:pt x="1878061" y="3079"/>
                  <a:pt x="1900845" y="1421"/>
                  <a:pt x="1921164" y="9236"/>
                </a:cubicBezTo>
                <a:cubicBezTo>
                  <a:pt x="1941886" y="17206"/>
                  <a:pt x="1958109" y="33867"/>
                  <a:pt x="1976582" y="46182"/>
                </a:cubicBezTo>
                <a:cubicBezTo>
                  <a:pt x="1985818" y="52340"/>
                  <a:pt x="1993760" y="61145"/>
                  <a:pt x="2004291" y="64655"/>
                </a:cubicBezTo>
                <a:lnTo>
                  <a:pt x="2032000" y="73891"/>
                </a:lnTo>
                <a:cubicBezTo>
                  <a:pt x="2041236" y="80049"/>
                  <a:pt x="2048647" y="91442"/>
                  <a:pt x="2059709" y="92364"/>
                </a:cubicBezTo>
                <a:cubicBezTo>
                  <a:pt x="2109201" y="96488"/>
                  <a:pt x="2131512" y="86902"/>
                  <a:pt x="2170545" y="73891"/>
                </a:cubicBezTo>
                <a:cubicBezTo>
                  <a:pt x="2176703" y="64655"/>
                  <a:pt x="2179605" y="52065"/>
                  <a:pt x="2189018" y="46182"/>
                </a:cubicBezTo>
                <a:cubicBezTo>
                  <a:pt x="2205530" y="35862"/>
                  <a:pt x="2244436" y="27709"/>
                  <a:pt x="2244436" y="27709"/>
                </a:cubicBezTo>
                <a:cubicBezTo>
                  <a:pt x="2256751" y="30788"/>
                  <a:pt x="2269714" y="31945"/>
                  <a:pt x="2281382" y="36946"/>
                </a:cubicBezTo>
                <a:cubicBezTo>
                  <a:pt x="2291585" y="41319"/>
                  <a:pt x="2299162" y="50454"/>
                  <a:pt x="2309091" y="55418"/>
                </a:cubicBezTo>
                <a:cubicBezTo>
                  <a:pt x="2333407" y="67576"/>
                  <a:pt x="2338595" y="64655"/>
                  <a:pt x="2364509" y="64655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Oval 109"/>
          <p:cNvSpPr>
            <a:spLocks noChangeArrowheads="1"/>
          </p:cNvSpPr>
          <p:nvPr/>
        </p:nvSpPr>
        <p:spPr bwMode="auto">
          <a:xfrm>
            <a:off x="4836238" y="6374654"/>
            <a:ext cx="144462" cy="1444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accent2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accent2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41153" y="5771546"/>
            <a:ext cx="1813317" cy="91871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9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예 </a:t>
            </a:r>
            <a:r>
              <a:rPr lang="en-US" altLang="ko-KR" sz="9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)</a:t>
            </a:r>
            <a:r>
              <a:rPr lang="ko-KR" altLang="en-US" sz="900" b="1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미술 </a:t>
            </a:r>
            <a:endParaRPr lang="en-US" altLang="ko-KR" sz="900" b="1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   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(2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차 카테고리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-&gt;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    한국화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서양화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구상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추상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    </a:t>
            </a:r>
            <a:r>
              <a:rPr lang="ko-KR" altLang="en-US" sz="900" b="1" u="sng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반구상</a:t>
            </a:r>
            <a:r>
              <a:rPr lang="en-US" altLang="ko-KR" sz="900" b="1" u="sng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ko-KR" sz="900" b="1" u="sng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수채화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유화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오브제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</a:t>
            </a:r>
            <a:endParaRPr lang="en-US" altLang="ko-KR" sz="9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    르네상스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아르데코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900" b="1" u="sng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다다이즘</a:t>
            </a:r>
            <a:endParaRPr lang="en-US" altLang="ko-KR" sz="900" b="1" u="sng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3498" y="3330135"/>
            <a:ext cx="3346051" cy="64120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1.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Room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과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my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프로필에 체크된 각각의 키워드를 매칭하여 </a:t>
            </a:r>
            <a:endParaRPr lang="en-US" altLang="ko-KR" sz="10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	1)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추천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Room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기능과 </a:t>
            </a:r>
            <a:endParaRPr lang="en-US" altLang="ko-KR" sz="10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	2)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타겟 광고를 구현한다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.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3498" y="3968387"/>
            <a:ext cx="594228" cy="28084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ko-KR" sz="100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2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.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유형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3596527" y="6446886"/>
            <a:ext cx="1239711" cy="176278"/>
          </a:xfrm>
          <a:prstGeom prst="straightConnector1">
            <a:avLst/>
          </a:prstGeom>
          <a:ln w="3175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66228" y="6446886"/>
            <a:ext cx="2370010" cy="0"/>
          </a:xfrm>
          <a:prstGeom prst="straightConnector1">
            <a:avLst/>
          </a:prstGeom>
          <a:ln w="3175" cmpd="sng"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4" name="Rectangle 53"/>
          <p:cNvSpPr/>
          <p:nvPr/>
        </p:nvSpPr>
        <p:spPr>
          <a:xfrm>
            <a:off x="1945119" y="5505550"/>
            <a:ext cx="4465860" cy="2308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추후 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</a:t>
            </a:r>
            <a:r>
              <a:rPr lang="ko-KR" altLang="en-US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차 카테고리에 대한 선택 정보가 풍분히 모아지고 작성한지 일정 기간이 지난 이후</a:t>
            </a:r>
            <a:r>
              <a:rPr lang="en-US" altLang="ko-KR" sz="9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endParaRPr lang="en-US" altLang="ko-KR" sz="9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52534" y="2125734"/>
            <a:ext cx="1608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참조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1)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pl-PL" sz="1000" dirty="0" err="1">
                <a:solidFill>
                  <a:schemeClr val="bg1">
                    <a:lumMod val="50000"/>
                  </a:schemeClr>
                </a:solidFill>
              </a:rPr>
              <a:t>www.sxc.hu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47948" y="1353461"/>
            <a:ext cx="2692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50000"/>
                  </a:schemeClr>
                </a:solidFill>
              </a:rPr>
              <a:t>참조 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</a:rPr>
              <a:t>1)</a:t>
            </a:r>
            <a:r>
              <a:rPr lang="ko-KR" alt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10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animal.memozee.com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nl-NL" sz="1000" dirty="0" err="1">
                <a:solidFill>
                  <a:schemeClr val="bg1">
                    <a:lumMod val="50000"/>
                  </a:schemeClr>
                </a:solidFill>
              </a:rPr>
              <a:t>animal</a:t>
            </a:r>
            <a:r>
              <a:rPr lang="nl-NL" sz="10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nl-NL" sz="1000" dirty="0" err="1" smtClean="0">
                <a:solidFill>
                  <a:schemeClr val="bg1">
                    <a:lumMod val="50000"/>
                  </a:schemeClr>
                </a:solidFill>
              </a:rPr>
              <a:t>Dic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8170" y="1353461"/>
            <a:ext cx="17491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참조 </a:t>
            </a:r>
            <a:r>
              <a:rPr lang="ko-KR" altLang="ko-KR" sz="1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altLang="ko-KR" sz="1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ko-KR" alt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bit.ly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/1c7Tc9C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068260" y="-23742"/>
            <a:ext cx="8258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작성 가이드</a:t>
            </a:r>
            <a:endParaRPr lang="en-US" sz="1050" dirty="0"/>
          </a:p>
        </p:txBody>
      </p:sp>
      <p:sp>
        <p:nvSpPr>
          <p:cNvPr id="34" name="TextBox 33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35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902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작성 가이드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graphicFrame>
        <p:nvGraphicFramePr>
          <p:cNvPr id="5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52701"/>
              </p:ext>
            </p:extLst>
          </p:nvPr>
        </p:nvGraphicFramePr>
        <p:xfrm>
          <a:off x="450850" y="1344641"/>
          <a:ext cx="8342046" cy="3420577"/>
        </p:xfrm>
        <a:graphic>
          <a:graphicData uri="http://schemas.openxmlformats.org/drawingml/2006/table">
            <a:tbl>
              <a:tblPr/>
              <a:tblGrid>
                <a:gridCol w="1400640"/>
                <a:gridCol w="3191164"/>
                <a:gridCol w="3750242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정의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표시 방법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설명 및 실행 예</a:t>
                      </a:r>
                    </a:p>
                  </a:txBody>
                  <a:tcPr marT="45710" marB="45710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화면 기능 설명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우측의 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Description 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영역의 해당 번호에 설명이 있음을 의미</a:t>
                      </a: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  <a:sym typeface="Wingdings" charset="0"/>
                        </a:rPr>
                        <a:t>  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텍스트 링크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Text Link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외부 사이트로 링크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일시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,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기간표시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YYYY-MM-DD   HH:MM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예</a:t>
                      </a:r>
                      <a:r>
                        <a:rPr kumimoji="1" lang="en-US" altLang="ko-K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) 2008-12-01   15 : 23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내용생략표시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화면설계 시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PPT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한 페이지에 컨텐츠 전체를 작성하기 어려울 경우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 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중복되는 내용을 생략한다는 의미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이미지 표시 </a:t>
                      </a: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표기 순서대로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관련비주얼 등 이미지 표시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게시판 등에서의 썸네일 이미지 표시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아이콘 표시 </a:t>
                      </a: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서비스 흐름도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상호작용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긍정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부정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L="90000" marR="90000" marT="46789" marB="46789" anchor="ctr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109"/>
          <p:cNvSpPr>
            <a:spLocks noChangeArrowheads="1"/>
          </p:cNvSpPr>
          <p:nvPr/>
        </p:nvSpPr>
        <p:spPr bwMode="auto">
          <a:xfrm>
            <a:off x="3165834" y="175623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</a:p>
        </p:txBody>
      </p:sp>
      <p:sp>
        <p:nvSpPr>
          <p:cNvPr id="7" name="Oval 109"/>
          <p:cNvSpPr>
            <a:spLocks noChangeArrowheads="1"/>
          </p:cNvSpPr>
          <p:nvPr/>
        </p:nvSpPr>
        <p:spPr bwMode="auto">
          <a:xfrm>
            <a:off x="3381734" y="175623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</a:p>
        </p:txBody>
      </p:sp>
      <p:sp>
        <p:nvSpPr>
          <p:cNvPr id="8" name="Oval 109"/>
          <p:cNvSpPr>
            <a:spLocks noChangeArrowheads="1"/>
          </p:cNvSpPr>
          <p:nvPr/>
        </p:nvSpPr>
        <p:spPr bwMode="auto">
          <a:xfrm>
            <a:off x="3597634" y="175623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</a:p>
        </p:txBody>
      </p:sp>
      <p:sp>
        <p:nvSpPr>
          <p:cNvPr id="9" name="자유형 76"/>
          <p:cNvSpPr/>
          <p:nvPr/>
        </p:nvSpPr>
        <p:spPr>
          <a:xfrm>
            <a:off x="2619375" y="2937743"/>
            <a:ext cx="1724025" cy="71438"/>
          </a:xfrm>
          <a:custGeom>
            <a:avLst/>
            <a:gdLst>
              <a:gd name="connsiteX0" fmla="*/ 0 w 2364509"/>
              <a:gd name="connsiteY0" fmla="*/ 55418 h 101600"/>
              <a:gd name="connsiteX1" fmla="*/ 46182 w 2364509"/>
              <a:gd name="connsiteY1" fmla="*/ 27709 h 101600"/>
              <a:gd name="connsiteX2" fmla="*/ 101600 w 2364509"/>
              <a:gd name="connsiteY2" fmla="*/ 9236 h 101600"/>
              <a:gd name="connsiteX3" fmla="*/ 212436 w 2364509"/>
              <a:gd name="connsiteY3" fmla="*/ 36946 h 101600"/>
              <a:gd name="connsiteX4" fmla="*/ 240145 w 2364509"/>
              <a:gd name="connsiteY4" fmla="*/ 64655 h 101600"/>
              <a:gd name="connsiteX5" fmla="*/ 295564 w 2364509"/>
              <a:gd name="connsiteY5" fmla="*/ 83127 h 101600"/>
              <a:gd name="connsiteX6" fmla="*/ 378691 w 2364509"/>
              <a:gd name="connsiteY6" fmla="*/ 64655 h 101600"/>
              <a:gd name="connsiteX7" fmla="*/ 406400 w 2364509"/>
              <a:gd name="connsiteY7" fmla="*/ 46182 h 101600"/>
              <a:gd name="connsiteX8" fmla="*/ 461818 w 2364509"/>
              <a:gd name="connsiteY8" fmla="*/ 27709 h 101600"/>
              <a:gd name="connsiteX9" fmla="*/ 517236 w 2364509"/>
              <a:gd name="connsiteY9" fmla="*/ 9236 h 101600"/>
              <a:gd name="connsiteX10" fmla="*/ 544945 w 2364509"/>
              <a:gd name="connsiteY10" fmla="*/ 0 h 101600"/>
              <a:gd name="connsiteX11" fmla="*/ 618836 w 2364509"/>
              <a:gd name="connsiteY11" fmla="*/ 18473 h 101600"/>
              <a:gd name="connsiteX12" fmla="*/ 646545 w 2364509"/>
              <a:gd name="connsiteY12" fmla="*/ 36946 h 101600"/>
              <a:gd name="connsiteX13" fmla="*/ 674254 w 2364509"/>
              <a:gd name="connsiteY13" fmla="*/ 64655 h 101600"/>
              <a:gd name="connsiteX14" fmla="*/ 729673 w 2364509"/>
              <a:gd name="connsiteY14" fmla="*/ 83127 h 101600"/>
              <a:gd name="connsiteX15" fmla="*/ 757382 w 2364509"/>
              <a:gd name="connsiteY15" fmla="*/ 92364 h 101600"/>
              <a:gd name="connsiteX16" fmla="*/ 831273 w 2364509"/>
              <a:gd name="connsiteY16" fmla="*/ 73891 h 101600"/>
              <a:gd name="connsiteX17" fmla="*/ 886691 w 2364509"/>
              <a:gd name="connsiteY17" fmla="*/ 36946 h 101600"/>
              <a:gd name="connsiteX18" fmla="*/ 914400 w 2364509"/>
              <a:gd name="connsiteY18" fmla="*/ 18473 h 101600"/>
              <a:gd name="connsiteX19" fmla="*/ 1043709 w 2364509"/>
              <a:gd name="connsiteY19" fmla="*/ 27709 h 101600"/>
              <a:gd name="connsiteX20" fmla="*/ 1071418 w 2364509"/>
              <a:gd name="connsiteY20" fmla="*/ 36946 h 101600"/>
              <a:gd name="connsiteX21" fmla="*/ 1126836 w 2364509"/>
              <a:gd name="connsiteY21" fmla="*/ 73891 h 101600"/>
              <a:gd name="connsiteX22" fmla="*/ 1182254 w 2364509"/>
              <a:gd name="connsiteY22" fmla="*/ 92364 h 101600"/>
              <a:gd name="connsiteX23" fmla="*/ 1209964 w 2364509"/>
              <a:gd name="connsiteY23" fmla="*/ 101600 h 101600"/>
              <a:gd name="connsiteX24" fmla="*/ 1283854 w 2364509"/>
              <a:gd name="connsiteY24" fmla="*/ 83127 h 101600"/>
              <a:gd name="connsiteX25" fmla="*/ 1339273 w 2364509"/>
              <a:gd name="connsiteY25" fmla="*/ 46182 h 101600"/>
              <a:gd name="connsiteX26" fmla="*/ 1366982 w 2364509"/>
              <a:gd name="connsiteY26" fmla="*/ 27709 h 101600"/>
              <a:gd name="connsiteX27" fmla="*/ 1394691 w 2364509"/>
              <a:gd name="connsiteY27" fmla="*/ 9236 h 101600"/>
              <a:gd name="connsiteX28" fmla="*/ 1524000 w 2364509"/>
              <a:gd name="connsiteY28" fmla="*/ 27709 h 101600"/>
              <a:gd name="connsiteX29" fmla="*/ 1607127 w 2364509"/>
              <a:gd name="connsiteY29" fmla="*/ 73891 h 101600"/>
              <a:gd name="connsiteX30" fmla="*/ 1634836 w 2364509"/>
              <a:gd name="connsiteY30" fmla="*/ 92364 h 101600"/>
              <a:gd name="connsiteX31" fmla="*/ 1717964 w 2364509"/>
              <a:gd name="connsiteY31" fmla="*/ 73891 h 101600"/>
              <a:gd name="connsiteX32" fmla="*/ 1773382 w 2364509"/>
              <a:gd name="connsiteY32" fmla="*/ 27709 h 101600"/>
              <a:gd name="connsiteX33" fmla="*/ 1828800 w 2364509"/>
              <a:gd name="connsiteY33" fmla="*/ 9236 h 101600"/>
              <a:gd name="connsiteX34" fmla="*/ 1856509 w 2364509"/>
              <a:gd name="connsiteY34" fmla="*/ 0 h 101600"/>
              <a:gd name="connsiteX35" fmla="*/ 1921164 w 2364509"/>
              <a:gd name="connsiteY35" fmla="*/ 9236 h 101600"/>
              <a:gd name="connsiteX36" fmla="*/ 1976582 w 2364509"/>
              <a:gd name="connsiteY36" fmla="*/ 46182 h 101600"/>
              <a:gd name="connsiteX37" fmla="*/ 2004291 w 2364509"/>
              <a:gd name="connsiteY37" fmla="*/ 64655 h 101600"/>
              <a:gd name="connsiteX38" fmla="*/ 2032000 w 2364509"/>
              <a:gd name="connsiteY38" fmla="*/ 73891 h 101600"/>
              <a:gd name="connsiteX39" fmla="*/ 2059709 w 2364509"/>
              <a:gd name="connsiteY39" fmla="*/ 92364 h 101600"/>
              <a:gd name="connsiteX40" fmla="*/ 2170545 w 2364509"/>
              <a:gd name="connsiteY40" fmla="*/ 73891 h 101600"/>
              <a:gd name="connsiteX41" fmla="*/ 2189018 w 2364509"/>
              <a:gd name="connsiteY41" fmla="*/ 46182 h 101600"/>
              <a:gd name="connsiteX42" fmla="*/ 2244436 w 2364509"/>
              <a:gd name="connsiteY42" fmla="*/ 27709 h 101600"/>
              <a:gd name="connsiteX43" fmla="*/ 2281382 w 2364509"/>
              <a:gd name="connsiteY43" fmla="*/ 36946 h 101600"/>
              <a:gd name="connsiteX44" fmla="*/ 2309091 w 2364509"/>
              <a:gd name="connsiteY44" fmla="*/ 55418 h 101600"/>
              <a:gd name="connsiteX45" fmla="*/ 2364509 w 2364509"/>
              <a:gd name="connsiteY45" fmla="*/ 64655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4509" h="101600">
                <a:moveTo>
                  <a:pt x="0" y="55418"/>
                </a:moveTo>
                <a:cubicBezTo>
                  <a:pt x="15394" y="46182"/>
                  <a:pt x="29839" y="35138"/>
                  <a:pt x="46182" y="27709"/>
                </a:cubicBezTo>
                <a:cubicBezTo>
                  <a:pt x="63909" y="19651"/>
                  <a:pt x="101600" y="9236"/>
                  <a:pt x="101600" y="9236"/>
                </a:cubicBezTo>
                <a:cubicBezTo>
                  <a:pt x="166257" y="16421"/>
                  <a:pt x="173277" y="4313"/>
                  <a:pt x="212436" y="36946"/>
                </a:cubicBezTo>
                <a:cubicBezTo>
                  <a:pt x="222471" y="45308"/>
                  <a:pt x="228727" y="58312"/>
                  <a:pt x="240145" y="64655"/>
                </a:cubicBezTo>
                <a:cubicBezTo>
                  <a:pt x="257167" y="74111"/>
                  <a:pt x="295564" y="83127"/>
                  <a:pt x="295564" y="83127"/>
                </a:cubicBezTo>
                <a:cubicBezTo>
                  <a:pt x="316846" y="79580"/>
                  <a:pt x="355954" y="76023"/>
                  <a:pt x="378691" y="64655"/>
                </a:cubicBezTo>
                <a:cubicBezTo>
                  <a:pt x="388620" y="59691"/>
                  <a:pt x="396256" y="50691"/>
                  <a:pt x="406400" y="46182"/>
                </a:cubicBezTo>
                <a:cubicBezTo>
                  <a:pt x="424194" y="38274"/>
                  <a:pt x="443345" y="33867"/>
                  <a:pt x="461818" y="27709"/>
                </a:cubicBezTo>
                <a:lnTo>
                  <a:pt x="517236" y="9236"/>
                </a:lnTo>
                <a:lnTo>
                  <a:pt x="544945" y="0"/>
                </a:lnTo>
                <a:cubicBezTo>
                  <a:pt x="562516" y="3514"/>
                  <a:pt x="599899" y="9004"/>
                  <a:pt x="618836" y="18473"/>
                </a:cubicBezTo>
                <a:cubicBezTo>
                  <a:pt x="628765" y="23438"/>
                  <a:pt x="638017" y="29839"/>
                  <a:pt x="646545" y="36946"/>
                </a:cubicBezTo>
                <a:cubicBezTo>
                  <a:pt x="656580" y="45308"/>
                  <a:pt x="662836" y="58312"/>
                  <a:pt x="674254" y="64655"/>
                </a:cubicBezTo>
                <a:cubicBezTo>
                  <a:pt x="691276" y="74111"/>
                  <a:pt x="711200" y="76969"/>
                  <a:pt x="729673" y="83127"/>
                </a:cubicBezTo>
                <a:lnTo>
                  <a:pt x="757382" y="92364"/>
                </a:lnTo>
                <a:cubicBezTo>
                  <a:pt x="764040" y="91032"/>
                  <a:pt x="819103" y="82004"/>
                  <a:pt x="831273" y="73891"/>
                </a:cubicBezTo>
                <a:cubicBezTo>
                  <a:pt x="900460" y="27767"/>
                  <a:pt x="820806" y="58907"/>
                  <a:pt x="886691" y="36946"/>
                </a:cubicBezTo>
                <a:cubicBezTo>
                  <a:pt x="895927" y="30788"/>
                  <a:pt x="903318" y="19125"/>
                  <a:pt x="914400" y="18473"/>
                </a:cubicBezTo>
                <a:cubicBezTo>
                  <a:pt x="957538" y="15935"/>
                  <a:pt x="1000792" y="22660"/>
                  <a:pt x="1043709" y="27709"/>
                </a:cubicBezTo>
                <a:cubicBezTo>
                  <a:pt x="1053378" y="28847"/>
                  <a:pt x="1062907" y="32218"/>
                  <a:pt x="1071418" y="36946"/>
                </a:cubicBezTo>
                <a:cubicBezTo>
                  <a:pt x="1090825" y="47728"/>
                  <a:pt x="1105774" y="66870"/>
                  <a:pt x="1126836" y="73891"/>
                </a:cubicBezTo>
                <a:lnTo>
                  <a:pt x="1182254" y="92364"/>
                </a:lnTo>
                <a:lnTo>
                  <a:pt x="1209964" y="101600"/>
                </a:lnTo>
                <a:cubicBezTo>
                  <a:pt x="1222765" y="99040"/>
                  <a:pt x="1267875" y="92004"/>
                  <a:pt x="1283854" y="83127"/>
                </a:cubicBezTo>
                <a:cubicBezTo>
                  <a:pt x="1303262" y="72345"/>
                  <a:pt x="1320800" y="58497"/>
                  <a:pt x="1339273" y="46182"/>
                </a:cubicBezTo>
                <a:lnTo>
                  <a:pt x="1366982" y="27709"/>
                </a:lnTo>
                <a:lnTo>
                  <a:pt x="1394691" y="9236"/>
                </a:lnTo>
                <a:cubicBezTo>
                  <a:pt x="1405798" y="10246"/>
                  <a:pt x="1492713" y="10327"/>
                  <a:pt x="1524000" y="27709"/>
                </a:cubicBezTo>
                <a:cubicBezTo>
                  <a:pt x="1619278" y="80642"/>
                  <a:pt x="1544428" y="52992"/>
                  <a:pt x="1607127" y="73891"/>
                </a:cubicBezTo>
                <a:cubicBezTo>
                  <a:pt x="1616363" y="80049"/>
                  <a:pt x="1623803" y="91138"/>
                  <a:pt x="1634836" y="92364"/>
                </a:cubicBezTo>
                <a:cubicBezTo>
                  <a:pt x="1659215" y="95073"/>
                  <a:pt x="1693617" y="82006"/>
                  <a:pt x="1717964" y="73891"/>
                </a:cubicBezTo>
                <a:cubicBezTo>
                  <a:pt x="1735364" y="56491"/>
                  <a:pt x="1750236" y="37996"/>
                  <a:pt x="1773382" y="27709"/>
                </a:cubicBezTo>
                <a:cubicBezTo>
                  <a:pt x="1791176" y="19801"/>
                  <a:pt x="1810327" y="15394"/>
                  <a:pt x="1828800" y="9236"/>
                </a:cubicBezTo>
                <a:lnTo>
                  <a:pt x="1856509" y="0"/>
                </a:lnTo>
                <a:cubicBezTo>
                  <a:pt x="1878061" y="3079"/>
                  <a:pt x="1900845" y="1421"/>
                  <a:pt x="1921164" y="9236"/>
                </a:cubicBezTo>
                <a:cubicBezTo>
                  <a:pt x="1941886" y="17206"/>
                  <a:pt x="1958109" y="33867"/>
                  <a:pt x="1976582" y="46182"/>
                </a:cubicBezTo>
                <a:cubicBezTo>
                  <a:pt x="1985818" y="52340"/>
                  <a:pt x="1993760" y="61145"/>
                  <a:pt x="2004291" y="64655"/>
                </a:cubicBezTo>
                <a:lnTo>
                  <a:pt x="2032000" y="73891"/>
                </a:lnTo>
                <a:cubicBezTo>
                  <a:pt x="2041236" y="80049"/>
                  <a:pt x="2048647" y="91442"/>
                  <a:pt x="2059709" y="92364"/>
                </a:cubicBezTo>
                <a:cubicBezTo>
                  <a:pt x="2109201" y="96488"/>
                  <a:pt x="2131512" y="86902"/>
                  <a:pt x="2170545" y="73891"/>
                </a:cubicBezTo>
                <a:cubicBezTo>
                  <a:pt x="2176703" y="64655"/>
                  <a:pt x="2179605" y="52065"/>
                  <a:pt x="2189018" y="46182"/>
                </a:cubicBezTo>
                <a:cubicBezTo>
                  <a:pt x="2205530" y="35862"/>
                  <a:pt x="2244436" y="27709"/>
                  <a:pt x="2244436" y="27709"/>
                </a:cubicBezTo>
                <a:cubicBezTo>
                  <a:pt x="2256751" y="30788"/>
                  <a:pt x="2269714" y="31945"/>
                  <a:pt x="2281382" y="36946"/>
                </a:cubicBezTo>
                <a:cubicBezTo>
                  <a:pt x="2291585" y="41319"/>
                  <a:pt x="2299162" y="50454"/>
                  <a:pt x="2309091" y="55418"/>
                </a:cubicBezTo>
                <a:cubicBezTo>
                  <a:pt x="2333407" y="67576"/>
                  <a:pt x="2338595" y="64655"/>
                  <a:pt x="2364509" y="64655"/>
                </a:cubicBezTo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566"/>
          <p:cNvSpPr/>
          <p:nvPr/>
        </p:nvSpPr>
        <p:spPr bwMode="auto">
          <a:xfrm>
            <a:off x="3241675" y="3392721"/>
            <a:ext cx="458787" cy="4079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96000"/>
              </a:lnSpc>
              <a:buClr>
                <a:srgbClr val="000000"/>
              </a:buClr>
              <a:buFont typeface="굴림" charset="0"/>
              <a:buNone/>
            </a:pPr>
            <a:endParaRPr kumimoji="0" lang="ko-KR" altLang="en-US" sz="900"/>
          </a:p>
        </p:txBody>
      </p:sp>
      <p:grpSp>
        <p:nvGrpSpPr>
          <p:cNvPr id="11" name="그룹 16"/>
          <p:cNvGrpSpPr>
            <a:grpSpLocks/>
          </p:cNvGrpSpPr>
          <p:nvPr/>
        </p:nvGrpSpPr>
        <p:grpSpPr bwMode="auto">
          <a:xfrm>
            <a:off x="3232150" y="3384783"/>
            <a:ext cx="476250" cy="415925"/>
            <a:chOff x="3496848" y="3700016"/>
            <a:chExt cx="659783" cy="631203"/>
          </a:xfrm>
        </p:grpSpPr>
        <p:cxnSp>
          <p:nvCxnSpPr>
            <p:cNvPr id="12" name="직선 연결선 11"/>
            <p:cNvCxnSpPr/>
            <p:nvPr/>
          </p:nvCxnSpPr>
          <p:spPr bwMode="auto">
            <a:xfrm>
              <a:off x="3496848" y="3700016"/>
              <a:ext cx="659783" cy="631203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직선 연결선 12"/>
            <p:cNvCxnSpPr/>
            <p:nvPr/>
          </p:nvCxnSpPr>
          <p:spPr bwMode="auto">
            <a:xfrm flipV="1">
              <a:off x="3507844" y="3707244"/>
              <a:ext cx="637790" cy="623975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" name="Straight Arrow Connector 13"/>
          <p:cNvCxnSpPr/>
          <p:nvPr/>
        </p:nvCxnSpPr>
        <p:spPr>
          <a:xfrm flipH="1">
            <a:off x="2808159" y="4170210"/>
            <a:ext cx="1281711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08159" y="4374937"/>
            <a:ext cx="1284046" cy="0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08159" y="4581229"/>
            <a:ext cx="1286168" cy="0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95196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902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서비스 개요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260" y="-23742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About.   The Door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graphicFrame>
        <p:nvGraphicFramePr>
          <p:cNvPr id="9" name="Group 3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68301"/>
              </p:ext>
            </p:extLst>
          </p:nvPr>
        </p:nvGraphicFramePr>
        <p:xfrm>
          <a:off x="511480" y="4774758"/>
          <a:ext cx="7972120" cy="1772806"/>
        </p:xfrm>
        <a:graphic>
          <a:graphicData uri="http://schemas.openxmlformats.org/drawingml/2006/table">
            <a:tbl>
              <a:tblPr/>
              <a:tblGrid>
                <a:gridCol w="1954075"/>
                <a:gridCol w="3730237"/>
                <a:gridCol w="2287808"/>
              </a:tblGrid>
              <a:tr h="15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Device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Display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charset="0"/>
                          <a:ea typeface="맑은 고딕" charset="0"/>
                          <a:cs typeface="맑은 고딕" charset="0"/>
                        </a:rPr>
                        <a:t>OS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charset="0"/>
                        <a:ea typeface="맑은 고딕" charset="0"/>
                        <a:cs typeface="맑은 고딕" charset="0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4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갤럭시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S 1,2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w.480      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h.800         device-w 320  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3 :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5 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Android</a:t>
                      </a:r>
                      <a:r>
                        <a:rPr lang="ko-KR" altLang="en-US" sz="1000" dirty="0" smtClean="0"/>
                        <a:t> 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갤럭시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S 3, 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note, </a:t>
                      </a:r>
                      <a:r>
                        <a:rPr lang="ko-KR" altLang="en-US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넥서스</a:t>
                      </a:r>
                      <a:endParaRPr lang="en-US" altLang="ko-KR" sz="1000" dirty="0" smtClean="0"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w.720      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h.1280       device-w 360  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9 :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16 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Android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4.0</a:t>
                      </a:r>
                      <a:r>
                        <a:rPr lang="ko-KR" altLang="en-US" sz="1000" dirty="0" smtClean="0"/>
                        <a:t> 아이스크림 센드위치</a:t>
                      </a:r>
                      <a:endParaRPr lang="en-US" sz="1000" dirty="0" smtClean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갤럭시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S 4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w.1,080   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h.1,920      device-w 360  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9 :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16 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Android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(4.2</a:t>
                      </a:r>
                      <a:r>
                        <a:rPr lang="ko-KR" altLang="en-US" sz="1000" dirty="0" smtClean="0"/>
                        <a:t> 젤리빈</a:t>
                      </a:r>
                      <a:r>
                        <a:rPr lang="en-US" altLang="ko-KR" sz="1000" dirty="0" smtClean="0"/>
                        <a:t>)</a:t>
                      </a:r>
                      <a:endParaRPr lang="en-US" sz="1000" dirty="0" smtClean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28"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아이폰 </a:t>
                      </a:r>
                      <a:r>
                        <a:rPr lang="en-US" altLang="ko-KR" sz="1000" dirty="0" smtClean="0"/>
                        <a:t>4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w.640         h.960    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  device-w 320  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2 : 3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iOS</a:t>
                      </a:r>
                      <a:r>
                        <a:rPr lang="en-US" altLang="ko-KR" sz="1000" dirty="0" smtClean="0"/>
                        <a:t>6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28"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아이폰 </a:t>
                      </a:r>
                      <a:r>
                        <a:rPr lang="en-US" altLang="ko-KR" sz="1000" dirty="0" smtClean="0"/>
                        <a:t>5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w.1136       h.320     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 device-w 320  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40 : 71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iOS</a:t>
                      </a:r>
                      <a:r>
                        <a:rPr lang="en-US" altLang="ko-KR" sz="1000" dirty="0" smtClean="0"/>
                        <a:t>7</a:t>
                      </a:r>
                      <a:endParaRPr lang="en-US" sz="1000" dirty="0" smtClean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828"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아이패드 </a:t>
                      </a:r>
                      <a:r>
                        <a:rPr lang="en-US" altLang="ko-KR" sz="1000" dirty="0" smtClean="0"/>
                        <a:t>mini</a:t>
                      </a:r>
                      <a:endParaRPr lang="en-US" sz="1000" dirty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w.768</a:t>
                      </a:r>
                      <a:r>
                        <a:rPr lang="de-DE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         h.</a:t>
                      </a: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1024</a:t>
                      </a:r>
                      <a:r>
                        <a:rPr lang="de-DE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    </a:t>
                      </a: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device-w </a:t>
                      </a: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768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     ratio</a:t>
                      </a:r>
                      <a:r>
                        <a:rPr lang="en-US" altLang="ko-KR" sz="1000" baseline="0" dirty="0" smtClean="0">
                          <a:latin typeface="나눔고딕"/>
                          <a:ea typeface="나눔고딕"/>
                          <a:cs typeface="나눔고딕"/>
                        </a:rPr>
                        <a:t>.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:</a:t>
                      </a:r>
                      <a:r>
                        <a:rPr lang="ko-KR" altLang="en-US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  <a:r>
                        <a:rPr lang="en-US" altLang="ko-KR" sz="1000" dirty="0" smtClean="0"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  <a:r>
                        <a:rPr lang="de-DE" sz="1000" dirty="0" smtClean="0">
                          <a:latin typeface="나눔고딕"/>
                          <a:ea typeface="나눔고딕"/>
                          <a:cs typeface="나눔고딕"/>
                        </a:rPr>
                        <a:t> </a:t>
                      </a:r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iOS</a:t>
                      </a:r>
                      <a:endParaRPr lang="en-US" sz="1000" dirty="0" smtClean="0"/>
                    </a:p>
                  </a:txBody>
                  <a:tcPr marT="45719" marB="45719" horzOverflow="overflow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44"/>
          <p:cNvSpPr txBox="1">
            <a:spLocks noChangeArrowheads="1"/>
          </p:cNvSpPr>
          <p:nvPr/>
        </p:nvSpPr>
        <p:spPr bwMode="auto">
          <a:xfrm>
            <a:off x="144260" y="3736413"/>
            <a:ext cx="902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대응 단말기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644" y="1432360"/>
            <a:ext cx="5134430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ko-KR" altLang="en-US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페이스북을 비롯해 싸이월드마저도 점차 내 이야기를 할 곳이 사라지고 있다</a:t>
            </a:r>
            <a:r>
              <a:rPr lang="en-US" altLang="ko-KR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.</a:t>
            </a:r>
          </a:p>
          <a:p>
            <a:r>
              <a:rPr lang="ko-KR" altLang="en-US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지금이라도</a:t>
            </a:r>
            <a:r>
              <a:rPr lang="en-US" altLang="ko-KR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모두를 위한이 아닌</a:t>
            </a:r>
            <a:r>
              <a:rPr lang="en-US" altLang="ko-KR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,</a:t>
            </a:r>
            <a:r>
              <a:rPr lang="en-US" altLang="ko-KR" sz="1050" dirty="0">
                <a:solidFill>
                  <a:srgbClr val="404040"/>
                </a:solidFill>
                <a:latin typeface="맑은고딕"/>
                <a:cs typeface="맑은고딕"/>
              </a:rPr>
              <a:t> </a:t>
            </a:r>
            <a:r>
              <a:rPr lang="ko-KR" altLang="en-US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나를 위해 소통하고 공감할 수 있는 안정적인 공간이 필요하다</a:t>
            </a:r>
            <a:r>
              <a:rPr lang="en-US" altLang="ko-KR" sz="1050" dirty="0" smtClean="0">
                <a:solidFill>
                  <a:srgbClr val="404040"/>
                </a:solidFill>
                <a:latin typeface="맑은고딕"/>
                <a:cs typeface="맑은고딕"/>
              </a:rPr>
              <a:t>.</a:t>
            </a:r>
          </a:p>
          <a:p>
            <a:endParaRPr lang="en-US" altLang="ko-KR" sz="1050" dirty="0">
              <a:solidFill>
                <a:srgbClr val="404040"/>
              </a:solidFill>
              <a:latin typeface="맑은고딕"/>
              <a:cs typeface="맑은고딕"/>
            </a:endParaRPr>
          </a:p>
          <a:p>
            <a:r>
              <a:rPr lang="ko-KR" altLang="en-US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내 속 마음을</a:t>
            </a:r>
            <a:r>
              <a:rPr lang="en-US" altLang="ko-KR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가장 쉽고</a:t>
            </a:r>
            <a:r>
              <a:rPr lang="en-US" altLang="ko-KR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안전하게 털어 놓을 수 있는</a:t>
            </a:r>
            <a:r>
              <a:rPr lang="en-US" altLang="ko-KR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 “</a:t>
            </a:r>
            <a:r>
              <a:rPr lang="ko-KR" altLang="en-US" sz="1050" dirty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폐쇄형 모바일 메시징 서비스 </a:t>
            </a:r>
            <a:r>
              <a:rPr lang="en-US" altLang="ko-KR" sz="105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”</a:t>
            </a:r>
            <a:endParaRPr lang="en-US" altLang="ko-KR" sz="105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12" name="Shape 42"/>
          <p:cNvSpPr txBox="1">
            <a:spLocks/>
          </p:cNvSpPr>
          <p:nvPr/>
        </p:nvSpPr>
        <p:spPr>
          <a:xfrm>
            <a:off x="566156" y="2267345"/>
            <a:ext cx="2670258" cy="976482"/>
          </a:xfrm>
          <a:prstGeom prst="rect">
            <a:avLst/>
          </a:prstGeom>
          <a:ln w="3175" cmpd="sng">
            <a:noFill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/>
              <a:buNone/>
            </a:pPr>
            <a:r>
              <a:rPr lang="k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우수한 보안</a:t>
            </a:r>
            <a:endParaRPr lang="en-US" altLang="ko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개인을 식별할 수 있는 정보 수집 없음</a:t>
            </a:r>
            <a:endParaRPr lang="en-US" altLang="ko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암호화 통신 - 대화내용 보안 절대 보장</a:t>
            </a:r>
            <a:endParaRPr lang="en-US" altLang="ko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대화 내용을 서버에 저장하지 않음</a:t>
            </a:r>
          </a:p>
        </p:txBody>
      </p:sp>
      <p:sp>
        <p:nvSpPr>
          <p:cNvPr id="13" name="Shape 42"/>
          <p:cNvSpPr txBox="1">
            <a:spLocks/>
          </p:cNvSpPr>
          <p:nvPr/>
        </p:nvSpPr>
        <p:spPr>
          <a:xfrm>
            <a:off x="2956651" y="2267344"/>
            <a:ext cx="3366468" cy="976483"/>
          </a:xfrm>
          <a:prstGeom prst="rect">
            <a:avLst/>
          </a:prstGeom>
          <a:ln w="3175" cmpd="sng">
            <a:noFill/>
          </a:ln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/>
              <a:buNone/>
            </a:pPr>
            <a:r>
              <a:rPr lang="ko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빠른 사용</a:t>
            </a: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회원 가입 절차 없음</a:t>
            </a:r>
            <a:endParaRPr lang="en-US" altLang="ko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직접 초대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링크 제공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또는 대화방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이름</a:t>
            </a:r>
            <a:r>
              <a:rPr lang="ko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입력만으로 대화방 진입</a:t>
            </a:r>
            <a:endParaRPr lang="en-US" altLang="ko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Arial"/>
              <a:buNone/>
            </a:pPr>
            <a:r>
              <a:rPr lang="ko-KR" altLang="ko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다른 서비스 사용자들을 쉽게 초대할 수 있도록 함</a:t>
            </a:r>
            <a:endParaRPr lang="ko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0564" y="4011144"/>
            <a:ext cx="5594156" cy="64120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1.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동일 제조사 단말기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–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width 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최대값을 기준으로 작업</a:t>
            </a:r>
            <a:endParaRPr lang="en-US" altLang="ko-KR" sz="10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2. OS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별로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구성요소는 동일하되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,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여백 및 레이아웃은 개별 구성 </a:t>
            </a:r>
            <a:endParaRPr lang="en-US" altLang="ko-KR" sz="1000" dirty="0" smtClean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3.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 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Android OS</a:t>
            </a:r>
            <a:r>
              <a:rPr lang="ko-KR" altLang="en-US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버전 호환성은 진저브레드 부터</a:t>
            </a:r>
            <a:r>
              <a:rPr lang="en-US" altLang="ko-KR" sz="1000" dirty="0" smtClean="0">
                <a:solidFill>
                  <a:srgbClr val="404040"/>
                </a:solidFill>
                <a:latin typeface="맑은고딕"/>
                <a:ea typeface="나눔고딕"/>
                <a:cs typeface="맑은고딕"/>
              </a:rPr>
              <a:t>~</a:t>
            </a:r>
            <a:endParaRPr lang="en-US" altLang="ko-KR" sz="1000" dirty="0">
              <a:solidFill>
                <a:srgbClr val="404040"/>
              </a:solidFill>
              <a:latin typeface="맑은고딕"/>
              <a:ea typeface="나눔고딕"/>
              <a:cs typeface="맑은고딕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4753" y="963113"/>
            <a:ext cx="4301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"</a:t>
            </a:r>
            <a:r>
              <a:rPr lang="ko-KR" altLang="en-US" dirty="0"/>
              <a:t>하고 싶은데 하지 못한 말</a:t>
            </a:r>
            <a:r>
              <a:rPr lang="en-US" altLang="ko-KR" dirty="0"/>
              <a:t>, </a:t>
            </a:r>
            <a:r>
              <a:rPr lang="ko-KR" altLang="en-US" dirty="0"/>
              <a:t>답답하지 않나요</a:t>
            </a:r>
            <a:r>
              <a:rPr lang="en-US" altLang="ko-KR" dirty="0"/>
              <a:t>?"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18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8929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디자인 컨셉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11" name="Rectangle 10"/>
          <p:cNvSpPr/>
          <p:nvPr/>
        </p:nvSpPr>
        <p:spPr>
          <a:xfrm>
            <a:off x="1068260" y="1253312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404040"/>
                </a:solidFill>
              </a:rPr>
              <a:t>Flat &amp; Long </a:t>
            </a:r>
            <a:r>
              <a:rPr lang="en-US" sz="1400" dirty="0">
                <a:solidFill>
                  <a:srgbClr val="404040"/>
                </a:solidFill>
              </a:rPr>
              <a:t>shadow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8260" y="2057997"/>
            <a:ext cx="3249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릴리즈 전, 베타 버전에서는 최대한 심플하고 단조롭게 진행</a:t>
            </a:r>
          </a:p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단, 인터렉션 부분은 최종 버전과 동일한 효과부여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260" y="1561089"/>
            <a:ext cx="48963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rgbClr val="404040"/>
                </a:solidFill>
              </a:rPr>
              <a:t>우수한 보안과 빠른 사용이라는 키워드와 어울리는 최대한 절제된 심플한 유형의 디자인</a:t>
            </a:r>
          </a:p>
          <a:p>
            <a:r>
              <a:rPr lang="en-US" sz="1100" dirty="0" smtClean="0">
                <a:solidFill>
                  <a:srgbClr val="404040"/>
                </a:solidFill>
              </a:rPr>
              <a:t>플랫한 스타일, 각 페이지별 컬러 바레이션, 쉐도우를 통한 적절한 발란스 조절</a:t>
            </a:r>
            <a:endParaRPr lang="en-US" sz="1100" dirty="0">
              <a:solidFill>
                <a:srgbClr val="40404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30987" y="3316422"/>
            <a:ext cx="3525165" cy="2350125"/>
            <a:chOff x="1037247" y="3056209"/>
            <a:chExt cx="4265449" cy="28436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247" y="3056209"/>
              <a:ext cx="2913560" cy="136004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5780" r="13065"/>
            <a:stretch/>
          </p:blipFill>
          <p:spPr>
            <a:xfrm>
              <a:off x="3828195" y="3056209"/>
              <a:ext cx="1474501" cy="284365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4545" t="4545" r="4545" b="4545"/>
            <a:stretch/>
          </p:blipFill>
          <p:spPr>
            <a:xfrm>
              <a:off x="1037247" y="4416249"/>
              <a:ext cx="2790948" cy="1483611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1068260" y="3061916"/>
            <a:ext cx="36984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Flat design 의 예)                 </a:t>
            </a:r>
            <a:r>
              <a:rPr lang="ko-KR" altLang="en-US" sz="1000" dirty="0" smtClean="0"/>
              <a:t>                      </a:t>
            </a:r>
            <a:r>
              <a:rPr lang="en-US" sz="1000" dirty="0" smtClean="0"/>
              <a:t>     /적용 -&gt; 배경, 영역의 요소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>
          <a:xfrm>
            <a:off x="5127853" y="3061916"/>
            <a:ext cx="37369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Long shadow design 의 예)       </a:t>
            </a:r>
            <a:r>
              <a:rPr lang="ko-KR" altLang="en-US" sz="1000" dirty="0" smtClean="0"/>
              <a:t>                   </a:t>
            </a:r>
            <a:r>
              <a:rPr lang="en-US" sz="1000" dirty="0" smtClean="0"/>
              <a:t>    /적용 -&gt; 버튼, 아이콘 요소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07253" y="3316420"/>
            <a:ext cx="3584898" cy="2350172"/>
            <a:chOff x="5186017" y="3306906"/>
            <a:chExt cx="3258998" cy="21365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6017" y="3306906"/>
              <a:ext cx="1428152" cy="10711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6017" y="4372269"/>
              <a:ext cx="1428152" cy="1071114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6608420" y="3308137"/>
              <a:ext cx="1836595" cy="2135289"/>
              <a:chOff x="6608420" y="3367024"/>
              <a:chExt cx="1730991" cy="203386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8420" y="4746428"/>
                <a:ext cx="872561" cy="65442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8420" y="4094596"/>
                <a:ext cx="872561" cy="654421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9"/>
              <a:srcRect l="15849" t="20189" r="15849" b="20200"/>
              <a:stretch/>
            </p:blipFill>
            <p:spPr>
              <a:xfrm>
                <a:off x="6608420" y="3367024"/>
                <a:ext cx="872561" cy="73107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0"/>
              <a:srcRect l="-1" r="2309"/>
              <a:stretch/>
            </p:blipFill>
            <p:spPr>
              <a:xfrm>
                <a:off x="7470245" y="4094595"/>
                <a:ext cx="869166" cy="65673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70245" y="4749017"/>
                <a:ext cx="869166" cy="6518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12"/>
              <a:srcRect l="5461" r="5373"/>
              <a:stretch/>
            </p:blipFill>
            <p:spPr>
              <a:xfrm>
                <a:off x="7470245" y="3367024"/>
                <a:ext cx="869166" cy="731078"/>
              </a:xfrm>
              <a:prstGeom prst="rect">
                <a:avLst/>
              </a:prstGeom>
            </p:spPr>
          </p:pic>
        </p:grpSp>
      </p:grpSp>
      <p:sp>
        <p:nvSpPr>
          <p:cNvPr id="38" name="TextBox 37"/>
          <p:cNvSpPr txBox="1"/>
          <p:nvPr/>
        </p:nvSpPr>
        <p:spPr>
          <a:xfrm>
            <a:off x="1068260" y="-23742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About.   The Door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100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"/>
          <p:cNvSpPr/>
          <p:nvPr/>
        </p:nvSpPr>
        <p:spPr>
          <a:xfrm>
            <a:off x="5497787" y="1583154"/>
            <a:ext cx="2652694" cy="12585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ko-KR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30"/>
          <p:cNvSpPr/>
          <p:nvPr/>
        </p:nvSpPr>
        <p:spPr>
          <a:xfrm>
            <a:off x="1608034" y="2195491"/>
            <a:ext cx="768390" cy="368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0"/>
          <p:cNvSpPr/>
          <p:nvPr/>
        </p:nvSpPr>
        <p:spPr>
          <a:xfrm>
            <a:off x="1608034" y="3112134"/>
            <a:ext cx="768390" cy="368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30"/>
          <p:cNvSpPr/>
          <p:nvPr/>
        </p:nvSpPr>
        <p:spPr>
          <a:xfrm>
            <a:off x="531598" y="3112134"/>
            <a:ext cx="739960" cy="368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hape 30"/>
          <p:cNvSpPr/>
          <p:nvPr/>
        </p:nvSpPr>
        <p:spPr>
          <a:xfrm>
            <a:off x="1608034" y="4113281"/>
            <a:ext cx="768391" cy="3686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1992229" y="3480765"/>
            <a:ext cx="1" cy="632516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4" idx="1"/>
            <a:endCxn id="5" idx="3"/>
          </p:cNvCxnSpPr>
          <p:nvPr/>
        </p:nvCxnSpPr>
        <p:spPr>
          <a:xfrm flipH="1">
            <a:off x="1271558" y="3296450"/>
            <a:ext cx="336476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cxnSp>
        <p:nvCxnSpPr>
          <p:cNvPr id="11" name="Elbow Connector 10"/>
          <p:cNvCxnSpPr>
            <a:stCxn id="4" idx="3"/>
            <a:endCxn id="13" idx="4"/>
          </p:cNvCxnSpPr>
          <p:nvPr/>
        </p:nvCxnSpPr>
        <p:spPr>
          <a:xfrm flipV="1">
            <a:off x="2376424" y="1770947"/>
            <a:ext cx="902503" cy="1525503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stCxn id="3" idx="2"/>
            <a:endCxn id="4" idx="0"/>
          </p:cNvCxnSpPr>
          <p:nvPr/>
        </p:nvCxnSpPr>
        <p:spPr>
          <a:xfrm>
            <a:off x="1992229" y="2564122"/>
            <a:ext cx="0" cy="548012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3" name="Oval 12"/>
          <p:cNvSpPr/>
          <p:nvPr/>
        </p:nvSpPr>
        <p:spPr>
          <a:xfrm>
            <a:off x="3055932" y="1324958"/>
            <a:ext cx="445989" cy="445989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2728" y="1409474"/>
            <a:ext cx="428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22" idx="3"/>
          </p:cNvCxnSpPr>
          <p:nvPr/>
        </p:nvCxnSpPr>
        <p:spPr>
          <a:xfrm flipH="1" flipV="1">
            <a:off x="2376424" y="1540000"/>
            <a:ext cx="679508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2549376" y="132287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2287" y="3032815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09"/>
          <p:cNvSpPr>
            <a:spLocks noChangeArrowheads="1"/>
          </p:cNvSpPr>
          <p:nvPr/>
        </p:nvSpPr>
        <p:spPr bwMode="auto">
          <a:xfrm>
            <a:off x="3195925" y="322421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5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9" name="Oval 109"/>
          <p:cNvSpPr>
            <a:spLocks noChangeArrowheads="1"/>
          </p:cNvSpPr>
          <p:nvPr/>
        </p:nvSpPr>
        <p:spPr bwMode="auto">
          <a:xfrm>
            <a:off x="1199327" y="305039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4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0" name="Oval 109"/>
          <p:cNvSpPr>
            <a:spLocks noChangeArrowheads="1"/>
          </p:cNvSpPr>
          <p:nvPr/>
        </p:nvSpPr>
        <p:spPr bwMode="auto">
          <a:xfrm>
            <a:off x="1919999" y="3684152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6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21" name="Straight Arrow Connector 20"/>
          <p:cNvCxnSpPr>
            <a:endCxn id="3" idx="0"/>
          </p:cNvCxnSpPr>
          <p:nvPr/>
        </p:nvCxnSpPr>
        <p:spPr>
          <a:xfrm flipH="1">
            <a:off x="1992229" y="1717152"/>
            <a:ext cx="1" cy="47833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2" name="Shape 30"/>
          <p:cNvSpPr/>
          <p:nvPr/>
        </p:nvSpPr>
        <p:spPr>
          <a:xfrm>
            <a:off x="1608034" y="1355684"/>
            <a:ext cx="768390" cy="368631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109"/>
          <p:cNvSpPr>
            <a:spLocks noChangeArrowheads="1"/>
          </p:cNvSpPr>
          <p:nvPr/>
        </p:nvSpPr>
        <p:spPr bwMode="auto">
          <a:xfrm>
            <a:off x="1919998" y="1778175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</a:p>
        </p:txBody>
      </p:sp>
      <p:sp>
        <p:nvSpPr>
          <p:cNvPr id="24" name="Oval 109"/>
          <p:cNvSpPr>
            <a:spLocks noChangeArrowheads="1"/>
          </p:cNvSpPr>
          <p:nvPr/>
        </p:nvSpPr>
        <p:spPr bwMode="auto">
          <a:xfrm>
            <a:off x="2304193" y="2123259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5" name="Oval 109"/>
          <p:cNvSpPr>
            <a:spLocks noChangeArrowheads="1"/>
          </p:cNvSpPr>
          <p:nvPr/>
        </p:nvSpPr>
        <p:spPr bwMode="auto">
          <a:xfrm>
            <a:off x="2304193" y="3040043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5979" y="870500"/>
            <a:ext cx="226076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1.</a:t>
            </a:r>
            <a:r>
              <a:rPr lang="ko" altLang="en-US" sz="1000" dirty="0" smtClean="0"/>
              <a:t> </a:t>
            </a:r>
            <a:r>
              <a:rPr lang="ko-KR" altLang="en-US" sz="1000" dirty="0" smtClean="0"/>
              <a:t>닉네임은 단말기 고유 식별번호로 한다</a:t>
            </a:r>
            <a:r>
              <a:rPr lang="en-US" altLang="ko-KR" sz="1000" dirty="0" smtClean="0"/>
              <a:t>.</a:t>
            </a:r>
          </a:p>
          <a:p>
            <a:r>
              <a:rPr lang="ko-KR" altLang="en-US" sz="1000" dirty="0" smtClean="0"/>
              <a:t>   </a:t>
            </a:r>
            <a:r>
              <a:rPr lang="en-US" altLang="ko-KR" sz="1000" dirty="0" smtClean="0"/>
              <a:t>(</a:t>
            </a:r>
            <a:r>
              <a:rPr lang="ko-KR" altLang="en-US" sz="1000" dirty="0" smtClean="0"/>
              <a:t> 최대한 </a:t>
            </a:r>
            <a:r>
              <a:rPr lang="en-US" altLang="ko-KR" sz="1000" dirty="0" smtClean="0"/>
              <a:t>depth</a:t>
            </a:r>
            <a:r>
              <a:rPr lang="ko-KR" altLang="en-US" sz="1000" dirty="0" smtClean="0"/>
              <a:t>를 줄이기 위해</a:t>
            </a:r>
            <a:r>
              <a:rPr lang="en-US" altLang="ko-KR" sz="1000" dirty="0" smtClean="0"/>
              <a:t>)</a:t>
            </a:r>
          </a:p>
          <a:p>
            <a:endParaRPr lang="en-US" sz="1000" dirty="0"/>
          </a:p>
          <a:p>
            <a:r>
              <a:rPr lang="en-US" altLang="ko-KR" sz="1000" dirty="0" smtClean="0"/>
              <a:t>2.</a:t>
            </a:r>
            <a:r>
              <a:rPr lang="ko-KR" altLang="en-US" sz="1000" dirty="0" smtClean="0"/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메인 </a:t>
            </a:r>
            <a:r>
              <a:rPr lang="ko-KR" altLang="en-US" sz="1000" dirty="0" smtClean="0"/>
              <a:t>화면</a:t>
            </a:r>
            <a:endParaRPr lang="en-US" sz="1000" dirty="0"/>
          </a:p>
        </p:txBody>
      </p:sp>
      <p:sp>
        <p:nvSpPr>
          <p:cNvPr id="27" name="Shape 30"/>
          <p:cNvSpPr/>
          <p:nvPr/>
        </p:nvSpPr>
        <p:spPr>
          <a:xfrm>
            <a:off x="5594624" y="1965574"/>
            <a:ext cx="1125001" cy="1891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입력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Shape 30"/>
          <p:cNvSpPr/>
          <p:nvPr/>
        </p:nvSpPr>
        <p:spPr>
          <a:xfrm>
            <a:off x="6921558" y="1965574"/>
            <a:ext cx="1125001" cy="18916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목록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30"/>
          <p:cNvSpPr/>
          <p:nvPr/>
        </p:nvSpPr>
        <p:spPr>
          <a:xfrm>
            <a:off x="5752069" y="2328817"/>
            <a:ext cx="524822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기존 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대화방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참여</a:t>
            </a:r>
            <a:endParaRPr lang="ko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Shape 30"/>
          <p:cNvSpPr/>
          <p:nvPr/>
        </p:nvSpPr>
        <p:spPr>
          <a:xfrm>
            <a:off x="6296971" y="2328817"/>
            <a:ext cx="524822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새로운 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대화방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개설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Shape 30"/>
          <p:cNvSpPr/>
          <p:nvPr/>
        </p:nvSpPr>
        <p:spPr>
          <a:xfrm>
            <a:off x="7639761" y="2328817"/>
            <a:ext cx="433737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검색</a:t>
            </a:r>
            <a:endParaRPr lang="ko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069417" y="2328817"/>
            <a:ext cx="433737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accent6">
                    <a:lumMod val="75000"/>
                  </a:schemeClr>
                </a:solidFill>
              </a:rPr>
              <a:t>목록선택</a:t>
            </a:r>
            <a:endParaRPr lang="ko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Shape 30"/>
          <p:cNvSpPr/>
          <p:nvPr/>
        </p:nvSpPr>
        <p:spPr>
          <a:xfrm>
            <a:off x="5497787" y="3491954"/>
            <a:ext cx="2652694" cy="2769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10701" y="2160007"/>
            <a:ext cx="0" cy="796221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5" name="Shape 30"/>
          <p:cNvSpPr/>
          <p:nvPr/>
        </p:nvSpPr>
        <p:spPr>
          <a:xfrm>
            <a:off x="5594624" y="2957192"/>
            <a:ext cx="570869" cy="31302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비밀</a:t>
            </a:r>
            <a:endParaRPr lang="en-US" altLang="ko-KR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번호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810701" y="3303067"/>
            <a:ext cx="0" cy="173280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38263" y="2154740"/>
            <a:ext cx="0" cy="1321072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Elbow Connector 37"/>
          <p:cNvCxnSpPr>
            <a:stCxn id="35" idx="1"/>
            <a:endCxn id="27" idx="1"/>
          </p:cNvCxnSpPr>
          <p:nvPr/>
        </p:nvCxnSpPr>
        <p:spPr>
          <a:xfrm rot="10800000">
            <a:off x="5594624" y="2060158"/>
            <a:ext cx="12700" cy="1053549"/>
          </a:xfrm>
          <a:prstGeom prst="bentConnector3">
            <a:avLst>
              <a:gd name="adj1" fmla="val 3009748"/>
            </a:avLst>
          </a:prstGeom>
          <a:ln w="3175" cmpd="sng">
            <a:solidFill>
              <a:srgbClr val="7F7F7F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33081" y="2162760"/>
            <a:ext cx="0" cy="820282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11462" y="2162760"/>
            <a:ext cx="0" cy="820282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1" name="TextBox 40"/>
          <p:cNvSpPr txBox="1"/>
          <p:nvPr/>
        </p:nvSpPr>
        <p:spPr>
          <a:xfrm>
            <a:off x="4975979" y="4093517"/>
            <a:ext cx="3403496" cy="2679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주요 기능 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area </a:t>
            </a:r>
          </a:p>
          <a:p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대화방 프로필 수정 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2) input area </a:t>
            </a:r>
          </a:p>
          <a:p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개인 프로필 수정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사진 첨부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위치 첨부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친구초대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프로필 수정 페이지 유형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프로필 수정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Room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프로필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친구 초대</a:t>
            </a:r>
            <a:endParaRPr lang="en-US" altLang="ko-KR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카카오톡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마이피플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네이트온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페이스북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트위터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이메일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전화번호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대화방 나가기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 key(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phone),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하드키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잠금해제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대화방에서 왼쪽플리킹  </a:t>
            </a:r>
            <a:endParaRPr lang="en-US" altLang="ko-KR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>
              <a:lnSpc>
                <a:spcPct val="120000"/>
              </a:lnSpc>
            </a:pPr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2)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대화방 종료 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대화 기록 삭제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얼럿창으로 안내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0" algn="ctr">
              <a:lnSpc>
                <a:spcPct val="120000"/>
              </a:lnSpc>
            </a:pPr>
            <a:r>
              <a:rPr lang="ko-KR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3)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어플 종료 </a:t>
            </a:r>
            <a:r>
              <a:rPr lang="ko-KR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대화 기록 삭제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별도 신청한 부분만 저장</a:t>
            </a:r>
            <a:r>
              <a:rPr lang="en-US" altLang="ko-K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12465" y="3705551"/>
            <a:ext cx="22286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/>
              <a:t>* </a:t>
            </a:r>
            <a:r>
              <a:rPr lang="ko" altLang="en-US" sz="900" dirty="0" smtClean="0"/>
              <a:t>대화방은 </a:t>
            </a:r>
            <a:r>
              <a:rPr lang="ko" altLang="en-US" sz="900" dirty="0"/>
              <a:t>대화방 이름을 </a:t>
            </a:r>
            <a:r>
              <a:rPr lang="en-US" altLang="ko" sz="900" dirty="0"/>
              <a:t>Unique Key</a:t>
            </a:r>
            <a:r>
              <a:rPr lang="ko" altLang="en-US" sz="900" dirty="0"/>
              <a:t>로 한다</a:t>
            </a:r>
            <a:r>
              <a:rPr lang="en-US" altLang="ko" sz="900" dirty="0"/>
              <a:t>.</a:t>
            </a:r>
            <a:endParaRPr lang="ko" altLang="en-US" sz="900" dirty="0"/>
          </a:p>
        </p:txBody>
      </p:sp>
      <p:sp>
        <p:nvSpPr>
          <p:cNvPr id="45" name="Shape 30"/>
          <p:cNvSpPr/>
          <p:nvPr/>
        </p:nvSpPr>
        <p:spPr>
          <a:xfrm>
            <a:off x="6921558" y="2976883"/>
            <a:ext cx="1125001" cy="1766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비밀번호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>
            <a:off x="7484059" y="3153579"/>
            <a:ext cx="0" cy="322233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9" name="Shape 30"/>
          <p:cNvSpPr/>
          <p:nvPr/>
        </p:nvSpPr>
        <p:spPr>
          <a:xfrm>
            <a:off x="8354457" y="2976883"/>
            <a:ext cx="577304" cy="17669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똑똑똑</a:t>
            </a:r>
            <a:endParaRPr lang="ko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0" name="Straight Arrow Connector 49"/>
          <p:cNvCxnSpPr>
            <a:stCxn id="45" idx="3"/>
            <a:endCxn id="49" idx="1"/>
          </p:cNvCxnSpPr>
          <p:nvPr/>
        </p:nvCxnSpPr>
        <p:spPr>
          <a:xfrm>
            <a:off x="8046559" y="3065231"/>
            <a:ext cx="307898" cy="0"/>
          </a:xfrm>
          <a:prstGeom prst="straightConnector1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3" name="Elbow Connector 52"/>
          <p:cNvCxnSpPr>
            <a:stCxn id="49" idx="0"/>
            <a:endCxn id="28" idx="3"/>
          </p:cNvCxnSpPr>
          <p:nvPr/>
        </p:nvCxnSpPr>
        <p:spPr>
          <a:xfrm rot="16200000" flipV="1">
            <a:off x="7886471" y="2220245"/>
            <a:ext cx="916726" cy="596550"/>
          </a:xfrm>
          <a:prstGeom prst="bentConnector2">
            <a:avLst/>
          </a:prstGeom>
          <a:ln w="3175" cmpd="sng">
            <a:solidFill>
              <a:srgbClr val="7F7F7F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6" name="Elbow Connector 55"/>
          <p:cNvCxnSpPr>
            <a:stCxn id="49" idx="2"/>
            <a:endCxn id="33" idx="3"/>
          </p:cNvCxnSpPr>
          <p:nvPr/>
        </p:nvCxnSpPr>
        <p:spPr>
          <a:xfrm rot="5400000">
            <a:off x="8158368" y="3145692"/>
            <a:ext cx="476854" cy="492628"/>
          </a:xfrm>
          <a:prstGeom prst="bentConnector2">
            <a:avLst/>
          </a:prstGeom>
          <a:ln w="3175" cmpd="sng">
            <a:solidFill>
              <a:srgbClr val="7F7F7F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59" name="Picture 58" descr="스크린샷 2013-07-25 오후 2.32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18" y="4829993"/>
            <a:ext cx="1101985" cy="1919585"/>
          </a:xfrm>
          <a:prstGeom prst="rect">
            <a:avLst/>
          </a:prstGeom>
        </p:spPr>
      </p:pic>
      <p:sp>
        <p:nvSpPr>
          <p:cNvPr id="60" name="Oval 109"/>
          <p:cNvSpPr>
            <a:spLocks noChangeArrowheads="1"/>
          </p:cNvSpPr>
          <p:nvPr/>
        </p:nvSpPr>
        <p:spPr bwMode="auto">
          <a:xfrm>
            <a:off x="1919998" y="2784482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61" name="Oval 109"/>
          <p:cNvSpPr>
            <a:spLocks noChangeArrowheads="1"/>
          </p:cNvSpPr>
          <p:nvPr/>
        </p:nvSpPr>
        <p:spPr bwMode="auto">
          <a:xfrm>
            <a:off x="3295968" y="4667195"/>
            <a:ext cx="144462" cy="1444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b="1" dirty="0">
                <a:solidFill>
                  <a:srgbClr val="404040"/>
                </a:solidFill>
                <a:latin typeface="맑은 고딕" charset="0"/>
                <a:ea typeface="맑은 고딕" charset="0"/>
                <a:cs typeface="맑은 고딕" charset="0"/>
              </a:rPr>
              <a:t>a</a:t>
            </a:r>
          </a:p>
        </p:txBody>
      </p:sp>
      <p:sp>
        <p:nvSpPr>
          <p:cNvPr id="62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1026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서비스 흐름도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01654" y="4623591"/>
            <a:ext cx="10824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인터렉션 유형의 예</a:t>
            </a:r>
            <a:r>
              <a:rPr lang="en-US" altLang="ko-KR" sz="900" dirty="0" smtClean="0"/>
              <a:t>)</a:t>
            </a:r>
            <a:endParaRPr lang="en-US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1068260" y="-23742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About.   The Door</a:t>
            </a:r>
            <a:endParaRPr lang="en-US" sz="1050" dirty="0"/>
          </a:p>
        </p:txBody>
      </p:sp>
      <p:sp>
        <p:nvSpPr>
          <p:cNvPr id="57" name="Oval 56"/>
          <p:cNvSpPr/>
          <p:nvPr/>
        </p:nvSpPr>
        <p:spPr>
          <a:xfrm>
            <a:off x="5091648" y="2539374"/>
            <a:ext cx="276924" cy="276924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63" name="Elbow Connector 62"/>
          <p:cNvCxnSpPr>
            <a:stCxn id="57" idx="2"/>
            <a:endCxn id="33" idx="1"/>
          </p:cNvCxnSpPr>
          <p:nvPr/>
        </p:nvCxnSpPr>
        <p:spPr>
          <a:xfrm rot="10800000" flipH="1" flipV="1">
            <a:off x="5091647" y="2677835"/>
            <a:ext cx="406139" cy="952597"/>
          </a:xfrm>
          <a:prstGeom prst="bentConnector3">
            <a:avLst>
              <a:gd name="adj1" fmla="val -56286"/>
            </a:avLst>
          </a:prstGeom>
          <a:ln w="3175" cmpd="sng">
            <a:solidFill>
              <a:srgbClr val="7F7F7F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6" name="TextBox 65"/>
          <p:cNvSpPr txBox="1"/>
          <p:nvPr/>
        </p:nvSpPr>
        <p:spPr>
          <a:xfrm>
            <a:off x="5049162" y="2549534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노크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4"/>
          <p:cNvSpPr txBox="1">
            <a:spLocks noChangeArrowheads="1"/>
          </p:cNvSpPr>
          <p:nvPr/>
        </p:nvSpPr>
        <p:spPr bwMode="auto">
          <a:xfrm>
            <a:off x="144260" y="976313"/>
            <a:ext cx="8643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 sz="28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2pPr>
            <a:lvl3pPr defTabSz="449263">
              <a:defRPr sz="2000"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3pPr>
            <a:lvl4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4pPr>
            <a:lvl5pPr defTabSz="449263"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5pPr>
            <a:lvl6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6pPr>
            <a:lvl7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7pPr>
            <a:lvl8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8pPr>
            <a:lvl9pPr defTabSz="449263"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맑은 고딕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ko-KR" altLang="en-US" sz="1200" b="1" dirty="0" smtClean="0">
                <a:ea typeface="맑은 고딕" charset="0"/>
                <a:cs typeface="맑은 고딕" charset="0"/>
              </a:rPr>
              <a:t>정보구조도</a:t>
            </a:r>
            <a:endParaRPr lang="en-US" altLang="ko-KR" sz="1200" b="1" dirty="0">
              <a:ea typeface="맑은 고딕" charset="0"/>
              <a:cs typeface="맑은 고딕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13681"/>
              </p:ext>
            </p:extLst>
          </p:nvPr>
        </p:nvGraphicFramePr>
        <p:xfrm>
          <a:off x="657995" y="1480816"/>
          <a:ext cx="6282768" cy="3451593"/>
        </p:xfrm>
        <a:graphic>
          <a:graphicData uri="http://schemas.openxmlformats.org/drawingml/2006/table">
            <a:tbl>
              <a:tblPr/>
              <a:tblGrid>
                <a:gridCol w="591344"/>
                <a:gridCol w="891861"/>
                <a:gridCol w="1202074"/>
                <a:gridCol w="3597489"/>
              </a:tblGrid>
              <a:tr h="2404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1 depth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2 depth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3 depth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메뉴 정의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348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메인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아이디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/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비밀번호 입력 </a:t>
                      </a:r>
                      <a:endParaRPr lang="en-US" altLang="ko-KR" sz="1000" b="0" i="0" u="none" strike="noStrike" dirty="0" smtClean="0">
                        <a:solidFill>
                          <a:srgbClr val="404040"/>
                        </a:solidFill>
                        <a:effectLst/>
                        <a:latin typeface="나눔고딕"/>
                      </a:endParaRPr>
                    </a:p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노크하기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/>
                      </a:r>
                      <a:b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생성</a:t>
                      </a:r>
                      <a:b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어플 설정</a:t>
                      </a:r>
                      <a:b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/>
                      </a:r>
                      <a:b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목록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나의 대화목록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오픈 대화목록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)</a:t>
                      </a:r>
                      <a:b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검색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개인 프로필 설정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사진첨부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위치정보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친구초대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프로필 설정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나가기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(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홈으로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),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대화방 종료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1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설정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푸시 알림 설정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관심 키워드 설정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공지사항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FAQ +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문의</a:t>
                      </a:r>
                      <a:b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약관정보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Room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프로필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방 이름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관심 키워드설정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사진첩</a:t>
                      </a:r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알림설정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My </a:t>
                      </a:r>
                      <a:r>
                        <a:rPr lang="ko-KR" altLang="en-US" sz="1000" b="0" i="0" u="none" strike="noStrike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프로필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닉네임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관심 키워드 설정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사진첩</a:t>
                      </a:r>
                      <a:r>
                        <a:rPr lang="en-US" altLang="ko-K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나눔고딕"/>
                        </a:rPr>
                        <a:t>저장여부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8260" y="-23742"/>
            <a:ext cx="11592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About.   The Door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312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hape 30"/>
          <p:cNvSpPr/>
          <p:nvPr/>
        </p:nvSpPr>
        <p:spPr>
          <a:xfrm>
            <a:off x="953676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bg1">
                    <a:lumMod val="65000"/>
                  </a:schemeClr>
                </a:solidFill>
              </a:rPr>
              <a:t>대화방 이름을 적어주세요</a:t>
            </a:r>
            <a:endParaRPr lang="ko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Chord 4"/>
          <p:cNvSpPr/>
          <p:nvPr/>
        </p:nvSpPr>
        <p:spPr>
          <a:xfrm rot="10800000">
            <a:off x="1418357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7" y="4148764"/>
            <a:ext cx="279973" cy="279973"/>
          </a:xfrm>
          <a:prstGeom prst="rect">
            <a:avLst/>
          </a:prstGeom>
        </p:spPr>
      </p:pic>
      <p:sp>
        <p:nvSpPr>
          <p:cNvPr id="7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30"/>
          <p:cNvSpPr/>
          <p:nvPr/>
        </p:nvSpPr>
        <p:spPr>
          <a:xfrm>
            <a:off x="3679140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altLang="ko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ko" sz="9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bg1">
                    <a:lumMod val="65000"/>
                  </a:schemeClr>
                </a:solidFill>
              </a:rPr>
              <a:t>대화방 이름을 적어주세요</a:t>
            </a:r>
            <a:endParaRPr lang="ko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hord 8"/>
          <p:cNvSpPr/>
          <p:nvPr/>
        </p:nvSpPr>
        <p:spPr>
          <a:xfrm rot="10800000">
            <a:off x="4143821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1" y="4148764"/>
            <a:ext cx="279973" cy="279973"/>
          </a:xfrm>
          <a:prstGeom prst="rect">
            <a:avLst/>
          </a:prstGeom>
        </p:spPr>
      </p:pic>
      <p:pic>
        <p:nvPicPr>
          <p:cNvPr id="11" name="Picture 10" descr="iconmonstr-help-3-icon.pn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6" y="2244932"/>
            <a:ext cx="210348" cy="21034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688618" y="2653639"/>
            <a:ext cx="1697632" cy="928774"/>
          </a:xfrm>
          <a:prstGeom prst="wedgeRoundRectCallout">
            <a:avLst>
              <a:gd name="adj1" fmla="val 42256"/>
              <a:gd name="adj2" fmla="val -76950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알고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계신 방이름</a:t>
            </a:r>
            <a:r>
              <a:rPr lang="ko-KR" altLang="ko-KR" sz="1000" dirty="0"/>
              <a:t> 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또는 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새로운 방 이름을 </a:t>
            </a:r>
            <a:r>
              <a:rPr lang="ko-KR" altLang="ko-KR" sz="1000" dirty="0"/>
              <a:t> </a:t>
            </a:r>
            <a:endParaRPr lang="en-US" altLang="ko-KR" sz="1000" dirty="0"/>
          </a:p>
          <a:p>
            <a:pPr algn="ctr"/>
            <a:r>
              <a:rPr lang="ko-KR" altLang="en-US" sz="1000" dirty="0" smtClean="0"/>
              <a:t>적어주십시오</a:t>
            </a:r>
            <a:endParaRPr lang="en-US" altLang="ko-KR" sz="1000" dirty="0" smtClean="0"/>
          </a:p>
        </p:txBody>
      </p:sp>
      <p:pic>
        <p:nvPicPr>
          <p:cNvPr id="13" name="Picture 12" descr="iconmonstr-help-3-icon.pn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11" y="2244932"/>
            <a:ext cx="210348" cy="210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8260" y="-23742"/>
            <a:ext cx="8258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이름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16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17" idx="2"/>
            <a:endCxn id="19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1" name="Straight Arrow Connector 20"/>
          <p:cNvCxnSpPr>
            <a:stCxn id="17" idx="1"/>
            <a:endCxn id="18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" name="Elbow Connector 21"/>
          <p:cNvCxnSpPr>
            <a:stCxn id="17" idx="3"/>
            <a:endCxn id="24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16" idx="2"/>
            <a:endCxn id="17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4" name="Oval 23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  <a:endCxn id="33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7" name="TextBox 26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33" idx="2"/>
            <a:endCxn id="16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33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8260" y="210784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메인</a:t>
            </a:r>
            <a:endParaRPr lang="en-US" sz="1050" dirty="0"/>
          </a:p>
        </p:txBody>
      </p:sp>
      <p:sp>
        <p:nvSpPr>
          <p:cNvPr id="43" name="Oval 109"/>
          <p:cNvSpPr>
            <a:spLocks noChangeArrowheads="1"/>
          </p:cNvSpPr>
          <p:nvPr/>
        </p:nvSpPr>
        <p:spPr bwMode="auto">
          <a:xfrm>
            <a:off x="881445" y="213832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23407" y="217973"/>
            <a:ext cx="11479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main_roomName</a:t>
            </a:r>
            <a:endParaRPr lang="en-US" sz="1050" dirty="0"/>
          </a:p>
        </p:txBody>
      </p:sp>
      <p:graphicFrame>
        <p:nvGraphicFramePr>
          <p:cNvPr id="4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47396"/>
              </p:ext>
            </p:extLst>
          </p:nvPr>
        </p:nvGraphicFramePr>
        <p:xfrm>
          <a:off x="6704582" y="826345"/>
          <a:ext cx="2439418" cy="2133524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en-US" sz="1000" dirty="0" smtClean="0"/>
                        <a:t>디폴트 문구</a:t>
                      </a:r>
                      <a:endParaRPr lang="en-US" altLang="ko-KR" sz="10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: </a:t>
                      </a:r>
                      <a:r>
                        <a:rPr lang="ko-KR" altLang="en-US" sz="1000" dirty="0" smtClean="0"/>
                        <a:t>대화방의 이름을 적어주세요</a:t>
                      </a:r>
                      <a:endParaRPr lang="en-US" sz="1000" dirty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?</a:t>
                      </a:r>
                      <a:r>
                        <a:rPr lang="ko-KR" altLang="en-US" sz="1000" dirty="0" smtClean="0"/>
                        <a:t> 버튼을 누르면 해당 레이어 팝업을 제공한다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+</a:t>
                      </a:r>
                      <a:r>
                        <a:rPr lang="ko-KR" altLang="en-US" sz="1000" dirty="0" smtClean="0"/>
                        <a:t> 다시보지않기 옵션제공</a:t>
                      </a:r>
                      <a:endParaRPr lang="en-US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en-US" sz="1000" dirty="0" smtClean="0"/>
                        <a:t>해당 영역을 상하로 플리킹하면</a:t>
                      </a:r>
                      <a:endParaRPr lang="en-US" altLang="ko-KR" sz="1000" dirty="0" smtClean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ko-KR" altLang="en-US" sz="1000" dirty="0" smtClean="0"/>
                        <a:t>대화방 리스트가 올라온다</a:t>
                      </a:r>
                      <a:r>
                        <a:rPr lang="en-US" altLang="ko-KR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000" dirty="0" smtClean="0"/>
                        <a:t>-</a:t>
                      </a:r>
                      <a:r>
                        <a:rPr lang="en-US" altLang="ko-KR" sz="1000" dirty="0" smtClean="0"/>
                        <a:t>&gt;</a:t>
                      </a:r>
                      <a:r>
                        <a:rPr lang="ko-KR" altLang="en-US" sz="1000" dirty="0" smtClean="0"/>
                        <a:t> 화면</a:t>
                      </a:r>
                      <a:r>
                        <a:rPr lang="en-US" altLang="ko-KR" sz="1000" dirty="0" smtClean="0"/>
                        <a:t>ID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err="1" smtClean="0"/>
                        <a:t>main_roomList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참조</a:t>
                      </a:r>
                      <a:endParaRPr lang="en-US" sz="1000" dirty="0" smtClean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Oval 109"/>
          <p:cNvSpPr>
            <a:spLocks noChangeArrowheads="1"/>
          </p:cNvSpPr>
          <p:nvPr/>
        </p:nvSpPr>
        <p:spPr bwMode="auto">
          <a:xfrm>
            <a:off x="5131788" y="2363658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49" name="Oval 109"/>
          <p:cNvSpPr>
            <a:spLocks noChangeArrowheads="1"/>
          </p:cNvSpPr>
          <p:nvPr/>
        </p:nvSpPr>
        <p:spPr bwMode="auto">
          <a:xfrm>
            <a:off x="2015520" y="4244855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</a:p>
        </p:txBody>
      </p:sp>
      <p:pic>
        <p:nvPicPr>
          <p:cNvPr id="37" name="Picture 36" descr="iconmonstr-checkbox-16-icon.png"/>
          <p:cNvPicPr>
            <a:picLocks noChangeAspect="1"/>
          </p:cNvPicPr>
          <p:nvPr/>
        </p:nvPicPr>
        <p:blipFill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61" y="2668776"/>
            <a:ext cx="291093" cy="2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1418357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hape 30"/>
          <p:cNvSpPr/>
          <p:nvPr/>
        </p:nvSpPr>
        <p:spPr>
          <a:xfrm>
            <a:off x="694107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30"/>
          <p:cNvSpPr/>
          <p:nvPr/>
        </p:nvSpPr>
        <p:spPr>
          <a:xfrm>
            <a:off x="953676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홍길동 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hord 17"/>
          <p:cNvSpPr/>
          <p:nvPr/>
        </p:nvSpPr>
        <p:spPr>
          <a:xfrm rot="10800000">
            <a:off x="1418357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30"/>
          <p:cNvSpPr/>
          <p:nvPr/>
        </p:nvSpPr>
        <p:spPr>
          <a:xfrm>
            <a:off x="953676" y="3003696"/>
            <a:ext cx="1697632" cy="305932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개설하기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hape 30"/>
          <p:cNvSpPr/>
          <p:nvPr/>
        </p:nvSpPr>
        <p:spPr>
          <a:xfrm>
            <a:off x="3679140" y="2210558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 이름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30"/>
          <p:cNvSpPr/>
          <p:nvPr/>
        </p:nvSpPr>
        <p:spPr>
          <a:xfrm>
            <a:off x="3419571" y="1135157"/>
            <a:ext cx="2216770" cy="33055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30"/>
          <p:cNvSpPr/>
          <p:nvPr/>
        </p:nvSpPr>
        <p:spPr>
          <a:xfrm>
            <a:off x="3577170" y="2210558"/>
            <a:ext cx="1697632" cy="264719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홍길동 방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30"/>
          <p:cNvSpPr/>
          <p:nvPr/>
        </p:nvSpPr>
        <p:spPr>
          <a:xfrm>
            <a:off x="3679140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altLang="ko-KR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1234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30"/>
          <p:cNvSpPr/>
          <p:nvPr/>
        </p:nvSpPr>
        <p:spPr>
          <a:xfrm>
            <a:off x="3679140" y="3003696"/>
            <a:ext cx="1697632" cy="3059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개설하기</a:t>
            </a:r>
            <a:endParaRPr lang="ko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hord 25"/>
          <p:cNvSpPr/>
          <p:nvPr/>
        </p:nvSpPr>
        <p:spPr>
          <a:xfrm rot="10800000">
            <a:off x="4143821" y="4116206"/>
            <a:ext cx="741625" cy="741625"/>
          </a:xfrm>
          <a:prstGeom prst="chord">
            <a:avLst>
              <a:gd name="adj1" fmla="val 427328"/>
              <a:gd name="adj2" fmla="val 10361487"/>
            </a:avLst>
          </a:prstGeom>
          <a:ln w="3175" cmpd="sng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47" y="4148764"/>
            <a:ext cx="279973" cy="279973"/>
          </a:xfrm>
          <a:prstGeom prst="rect">
            <a:avLst/>
          </a:prstGeom>
        </p:spPr>
      </p:pic>
      <p:pic>
        <p:nvPicPr>
          <p:cNvPr id="28" name="Picture 27" descr="iconmonstr-menu-3-icon.pn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76" y="4148764"/>
            <a:ext cx="279973" cy="279973"/>
          </a:xfrm>
          <a:prstGeom prst="rect">
            <a:avLst/>
          </a:prstGeom>
        </p:spPr>
      </p:pic>
      <p:sp>
        <p:nvSpPr>
          <p:cNvPr id="29" name="Shape 30"/>
          <p:cNvSpPr/>
          <p:nvPr/>
        </p:nvSpPr>
        <p:spPr>
          <a:xfrm>
            <a:off x="953676" y="2562843"/>
            <a:ext cx="1697632" cy="264719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ko-KR" altLang="en-US" sz="900" dirty="0" smtClean="0">
                <a:solidFill>
                  <a:srgbClr val="A6A6A6"/>
                </a:solidFill>
              </a:rPr>
              <a:t>비밀번호를 설정하시겠습니까</a:t>
            </a:r>
            <a:r>
              <a:rPr lang="ko-KR" altLang="ko-KR" sz="900" dirty="0">
                <a:solidFill>
                  <a:srgbClr val="A6A6A6"/>
                </a:solidFill>
              </a:rPr>
              <a:t>?</a:t>
            </a:r>
            <a:endParaRPr lang="ko" sz="900" dirty="0">
              <a:solidFill>
                <a:srgbClr val="A6A6A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2205" y="-23742"/>
            <a:ext cx="53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변찬우</a:t>
            </a:r>
            <a:endParaRPr lang="en-US" sz="1050" dirty="0"/>
          </a:p>
        </p:txBody>
      </p:sp>
      <p:sp>
        <p:nvSpPr>
          <p:cNvPr id="32" name="Shape 30"/>
          <p:cNvSpPr/>
          <p:nvPr/>
        </p:nvSpPr>
        <p:spPr>
          <a:xfrm>
            <a:off x="7635787" y="4967570"/>
            <a:ext cx="577303" cy="276958"/>
          </a:xfrm>
          <a:prstGeom prst="rect">
            <a:avLst/>
          </a:prstGeom>
          <a:solidFill>
            <a:srgbClr val="D9D9D9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메인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Shape 30"/>
          <p:cNvSpPr/>
          <p:nvPr/>
        </p:nvSpPr>
        <p:spPr>
          <a:xfrm>
            <a:off x="7645481" y="5593363"/>
            <a:ext cx="577303" cy="276958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대화방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Shape 30"/>
          <p:cNvSpPr/>
          <p:nvPr/>
        </p:nvSpPr>
        <p:spPr>
          <a:xfrm>
            <a:off x="6817554" y="5593363"/>
            <a:ext cx="555943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프로필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수정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hape 30"/>
          <p:cNvSpPr/>
          <p:nvPr/>
        </p:nvSpPr>
        <p:spPr>
          <a:xfrm>
            <a:off x="7645480" y="6226100"/>
            <a:ext cx="577304" cy="276958"/>
          </a:xfrm>
          <a:prstGeom prst="rect">
            <a:avLst/>
          </a:prstGeom>
          <a:solidFill>
            <a:schemeClr val="bg1"/>
          </a:solidFill>
          <a:ln w="31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대화</a:t>
            </a:r>
            <a:r>
              <a:rPr lang="ko-KR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종료</a:t>
            </a:r>
            <a:endParaRPr lang="en-US" altLang="ko-KR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33" idx="2"/>
            <a:endCxn id="35" idx="0"/>
          </p:cNvCxnSpPr>
          <p:nvPr/>
        </p:nvCxnSpPr>
        <p:spPr>
          <a:xfrm flipH="1">
            <a:off x="7934132" y="5870321"/>
            <a:ext cx="1" cy="355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7" name="Straight Arrow Connector 36"/>
          <p:cNvCxnSpPr>
            <a:stCxn id="33" idx="1"/>
            <a:endCxn id="34" idx="3"/>
          </p:cNvCxnSpPr>
          <p:nvPr/>
        </p:nvCxnSpPr>
        <p:spPr>
          <a:xfrm flipH="1">
            <a:off x="7373497" y="5731842"/>
            <a:ext cx="271984" cy="0"/>
          </a:xfrm>
          <a:prstGeom prst="straightConnector1">
            <a:avLst/>
          </a:prstGeom>
          <a:ln w="3175" cmpd="sng">
            <a:solidFill>
              <a:srgbClr val="7F7F7F"/>
            </a:solidFill>
            <a:prstDash val="solid"/>
            <a:headEnd type="triangl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8" name="Elbow Connector 37"/>
          <p:cNvCxnSpPr>
            <a:stCxn id="33" idx="3"/>
            <a:endCxn id="40" idx="4"/>
          </p:cNvCxnSpPr>
          <p:nvPr/>
        </p:nvCxnSpPr>
        <p:spPr>
          <a:xfrm flipV="1">
            <a:off x="8222784" y="4693804"/>
            <a:ext cx="600591" cy="1038038"/>
          </a:xfrm>
          <a:prstGeom prst="bentConnector2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9" name="Straight Arrow Connector 38"/>
          <p:cNvCxnSpPr>
            <a:stCxn id="32" idx="2"/>
            <a:endCxn id="33" idx="0"/>
          </p:cNvCxnSpPr>
          <p:nvPr/>
        </p:nvCxnSpPr>
        <p:spPr>
          <a:xfrm>
            <a:off x="7924880" y="5244528"/>
            <a:ext cx="8813" cy="348835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0" name="Oval 39"/>
          <p:cNvSpPr/>
          <p:nvPr/>
        </p:nvSpPr>
        <p:spPr>
          <a:xfrm>
            <a:off x="8655836" y="4358726"/>
            <a:ext cx="335078" cy="335078"/>
          </a:xfrm>
          <a:prstGeom prst="ellips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8629454" y="4389318"/>
            <a:ext cx="312169" cy="184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지인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6" idx="3"/>
          </p:cNvCxnSpPr>
          <p:nvPr/>
        </p:nvCxnSpPr>
        <p:spPr>
          <a:xfrm flipH="1" flipV="1">
            <a:off x="8213090" y="4518312"/>
            <a:ext cx="442746" cy="7953"/>
          </a:xfrm>
          <a:prstGeom prst="straightConnector1">
            <a:avLst/>
          </a:prstGeom>
          <a:ln w="3175" cmpd="sng">
            <a:solidFill>
              <a:srgbClr val="7F7F7F"/>
            </a:solidFill>
            <a:prstDash val="dashDot"/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3" name="TextBox 42"/>
          <p:cNvSpPr txBox="1"/>
          <p:nvPr/>
        </p:nvSpPr>
        <p:spPr>
          <a:xfrm>
            <a:off x="8265133" y="4327975"/>
            <a:ext cx="273631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유입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03311" y="5494997"/>
            <a:ext cx="28326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초대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Straight Arrow Connector 44"/>
          <p:cNvCxnSpPr>
            <a:stCxn id="46" idx="2"/>
            <a:endCxn id="32" idx="0"/>
          </p:cNvCxnSpPr>
          <p:nvPr/>
        </p:nvCxnSpPr>
        <p:spPr>
          <a:xfrm>
            <a:off x="7924439" y="4656791"/>
            <a:ext cx="0" cy="310779"/>
          </a:xfrm>
          <a:prstGeom prst="straightConnector1">
            <a:avLst/>
          </a:prstGeom>
          <a:ln w="3175" cmpd="sng">
            <a:solidFill>
              <a:srgbClr val="7F7F7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6" name="Shape 30"/>
          <p:cNvSpPr/>
          <p:nvPr/>
        </p:nvSpPr>
        <p:spPr>
          <a:xfrm>
            <a:off x="7635787" y="4379833"/>
            <a:ext cx="577303" cy="276958"/>
          </a:xfrm>
          <a:prstGeom prst="rect">
            <a:avLst/>
          </a:prstGeom>
          <a:noFill/>
          <a:ln w="31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ko-KR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실행</a:t>
            </a:r>
            <a:endParaRPr lang="ko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8260" y="-23742"/>
            <a:ext cx="10373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대화방 개설하기</a:t>
            </a:r>
            <a:endParaRPr lang="en-US" sz="1050" dirty="0"/>
          </a:p>
        </p:txBody>
      </p:sp>
      <p:sp>
        <p:nvSpPr>
          <p:cNvPr id="49" name="TextBox 48"/>
          <p:cNvSpPr txBox="1"/>
          <p:nvPr/>
        </p:nvSpPr>
        <p:spPr>
          <a:xfrm>
            <a:off x="1068260" y="210784"/>
            <a:ext cx="4176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메인</a:t>
            </a:r>
            <a:endParaRPr lang="en-US" sz="1050" dirty="0"/>
          </a:p>
        </p:txBody>
      </p:sp>
      <p:sp>
        <p:nvSpPr>
          <p:cNvPr id="50" name="TextBox 49"/>
          <p:cNvSpPr txBox="1"/>
          <p:nvPr/>
        </p:nvSpPr>
        <p:spPr>
          <a:xfrm>
            <a:off x="5223407" y="217973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err="1" smtClean="0"/>
              <a:t>main_roomPw</a:t>
            </a:r>
            <a:endParaRPr lang="en-US" sz="1050" dirty="0"/>
          </a:p>
        </p:txBody>
      </p:sp>
      <p:graphicFrame>
        <p:nvGraphicFramePr>
          <p:cNvPr id="51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47873"/>
              </p:ext>
            </p:extLst>
          </p:nvPr>
        </p:nvGraphicFramePr>
        <p:xfrm>
          <a:off x="6704582" y="826345"/>
          <a:ext cx="2439418" cy="1722044"/>
        </p:xfrm>
        <a:graphic>
          <a:graphicData uri="http://schemas.openxmlformats.org/drawingml/2006/table">
            <a:tbl>
              <a:tblPr/>
              <a:tblGrid>
                <a:gridCol w="407304"/>
                <a:gridCol w="20321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000" dirty="0" smtClean="0"/>
                        <a:t>사용자가 작성한 방 이름과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기존에 개설된 방 이름들을 체크하여 </a:t>
                      </a:r>
                      <a:endParaRPr lang="en-US" altLang="ko-KR" sz="1000" dirty="0" smtClean="0"/>
                    </a:p>
                    <a:p>
                      <a:r>
                        <a:rPr lang="ko-KR" altLang="en-US" sz="1000" dirty="0" smtClean="0"/>
                        <a:t>등록되어 있지 않다면</a:t>
                      </a:r>
                      <a:r>
                        <a:rPr lang="en-US" altLang="ko-KR" sz="1000" dirty="0" smtClean="0"/>
                        <a:t>,</a:t>
                      </a:r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altLang="ko-KR" sz="1000" dirty="0" smtClean="0"/>
                        <a:t>2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비밀번호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등록 </a:t>
                      </a:r>
                      <a:r>
                        <a:rPr lang="en-US" altLang="ko-KR" sz="1000" dirty="0" smtClean="0"/>
                        <a:t>input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box(</a:t>
                      </a:r>
                      <a:r>
                        <a:rPr lang="ko-KR" altLang="en-US" sz="1000" dirty="0" smtClean="0"/>
                        <a:t>선택사항</a:t>
                      </a:r>
                      <a:r>
                        <a:rPr lang="en-US" altLang="ko-KR" sz="100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/>
                        <a:t>노출</a:t>
                      </a:r>
                      <a:endParaRPr lang="en-US" altLang="ko-KR" sz="1000" dirty="0" smtClean="0"/>
                    </a:p>
                  </a:txBody>
                  <a:tcPr marL="91459" marR="91459" marT="45683" marB="45683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/>
                        <a:t>‘</a:t>
                      </a:r>
                      <a:r>
                        <a:rPr lang="ko-KR" altLang="en-US" sz="1000" dirty="0" smtClean="0"/>
                        <a:t>개설하기</a:t>
                      </a:r>
                      <a:r>
                        <a:rPr lang="en-US" altLang="ko-KR" sz="1000" dirty="0" smtClean="0"/>
                        <a:t>’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button</a:t>
                      </a:r>
                      <a:r>
                        <a:rPr lang="ko-KR" altLang="en-US" sz="1000" dirty="0" smtClean="0"/>
                        <a:t> 노출</a:t>
                      </a:r>
                      <a:endParaRPr lang="en-US" sz="1000" dirty="0" smtClean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en-US" sz="1000" dirty="0"/>
                    </a:p>
                  </a:txBody>
                  <a:tcPr marL="91459" marR="91459" marT="45732" marB="45732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" name="Oval 109"/>
          <p:cNvSpPr>
            <a:spLocks noChangeArrowheads="1"/>
          </p:cNvSpPr>
          <p:nvPr/>
        </p:nvSpPr>
        <p:spPr bwMode="auto">
          <a:xfrm>
            <a:off x="2579077" y="2149406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1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59424" y="217973"/>
            <a:ext cx="3551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0.1</a:t>
            </a:r>
            <a:endParaRPr lang="en-US" sz="1050" dirty="0"/>
          </a:p>
        </p:txBody>
      </p:sp>
      <p:sp>
        <p:nvSpPr>
          <p:cNvPr id="54" name="Oval 109"/>
          <p:cNvSpPr>
            <a:spLocks noChangeArrowheads="1"/>
          </p:cNvSpPr>
          <p:nvPr/>
        </p:nvSpPr>
        <p:spPr bwMode="auto">
          <a:xfrm>
            <a:off x="3606909" y="2508121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2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5" name="Oval 109"/>
          <p:cNvSpPr>
            <a:spLocks noChangeArrowheads="1"/>
          </p:cNvSpPr>
          <p:nvPr/>
        </p:nvSpPr>
        <p:spPr bwMode="auto">
          <a:xfrm>
            <a:off x="3606909" y="2931464"/>
            <a:ext cx="144462" cy="1444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ko-KR" altLang="ko-KR" sz="800" dirty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3</a:t>
            </a:r>
            <a:endParaRPr lang="en-US" altLang="ko-KR" sz="800" dirty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4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2869</Words>
  <Application>Microsoft Macintosh PowerPoint</Application>
  <PresentationFormat>On-screen Show (4:3)</PresentationFormat>
  <Paragraphs>932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미니램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찬우 변</dc:creator>
  <cp:lastModifiedBy>찬우 변</cp:lastModifiedBy>
  <cp:revision>374</cp:revision>
  <dcterms:created xsi:type="dcterms:W3CDTF">2013-07-23T07:27:22Z</dcterms:created>
  <dcterms:modified xsi:type="dcterms:W3CDTF">2013-07-26T05:45:12Z</dcterms:modified>
</cp:coreProperties>
</file>